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7" r:id="rId1"/>
  </p:sldMasterIdLst>
  <p:notesMasterIdLst>
    <p:notesMasterId r:id="rId31"/>
  </p:notesMasterIdLst>
  <p:sldIdLst>
    <p:sldId id="256" r:id="rId2"/>
    <p:sldId id="257" r:id="rId3"/>
    <p:sldId id="2130" r:id="rId4"/>
    <p:sldId id="269" r:id="rId5"/>
    <p:sldId id="5152" r:id="rId6"/>
    <p:sldId id="5149" r:id="rId7"/>
    <p:sldId id="258" r:id="rId8"/>
    <p:sldId id="261" r:id="rId9"/>
    <p:sldId id="283" r:id="rId10"/>
    <p:sldId id="272" r:id="rId11"/>
    <p:sldId id="5150" r:id="rId12"/>
    <p:sldId id="262" r:id="rId13"/>
    <p:sldId id="263" r:id="rId14"/>
    <p:sldId id="5146" r:id="rId15"/>
    <p:sldId id="266" r:id="rId16"/>
    <p:sldId id="289" r:id="rId17"/>
    <p:sldId id="270" r:id="rId18"/>
    <p:sldId id="271" r:id="rId19"/>
    <p:sldId id="274" r:id="rId20"/>
    <p:sldId id="5147" r:id="rId21"/>
    <p:sldId id="286" r:id="rId22"/>
    <p:sldId id="276" r:id="rId23"/>
    <p:sldId id="277" r:id="rId24"/>
    <p:sldId id="5153" r:id="rId25"/>
    <p:sldId id="5144" r:id="rId26"/>
    <p:sldId id="275" r:id="rId27"/>
    <p:sldId id="5148" r:id="rId28"/>
    <p:sldId id="5154" r:id="rId29"/>
    <p:sldId id="515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10BB5B-4897-465B-8116-D6918AFC7770}">
          <p14:sldIdLst>
            <p14:sldId id="256"/>
            <p14:sldId id="257"/>
            <p14:sldId id="2130"/>
            <p14:sldId id="269"/>
            <p14:sldId id="5152"/>
            <p14:sldId id="5149"/>
            <p14:sldId id="258"/>
            <p14:sldId id="261"/>
            <p14:sldId id="283"/>
            <p14:sldId id="272"/>
            <p14:sldId id="5150"/>
            <p14:sldId id="262"/>
            <p14:sldId id="263"/>
            <p14:sldId id="5146"/>
            <p14:sldId id="266"/>
            <p14:sldId id="289"/>
            <p14:sldId id="270"/>
            <p14:sldId id="271"/>
            <p14:sldId id="274"/>
            <p14:sldId id="5147"/>
            <p14:sldId id="286"/>
            <p14:sldId id="276"/>
            <p14:sldId id="277"/>
            <p14:sldId id="5153"/>
          </p14:sldIdLst>
        </p14:section>
        <p14:section name="Untitled Section" id="{C70348EC-4B3E-4F35-B1BD-097FC84EDA3F}">
          <p14:sldIdLst>
            <p14:sldId id="5144"/>
            <p14:sldId id="275"/>
            <p14:sldId id="5148"/>
            <p14:sldId id="5154"/>
            <p14:sldId id="515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5" autoAdjust="0"/>
    <p:restoredTop sz="68441"/>
  </p:normalViewPr>
  <p:slideViewPr>
    <p:cSldViewPr snapToGrid="0">
      <p:cViewPr varScale="1">
        <p:scale>
          <a:sx n="128" d="100"/>
          <a:sy n="128" d="100"/>
        </p:scale>
        <p:origin x="1400" y="1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Estimated # of Screenshots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Estimated Screenshots</c:v>
                </c:pt>
              </c:strCache>
            </c:strRef>
          </c:tx>
          <c:spPr>
            <a:solidFill>
              <a:schemeClr val="accent1"/>
            </a:solidFill>
            <a:ln>
              <a:noFill/>
            </a:ln>
            <a:effectLst/>
            <a:sp3d/>
          </c:spPr>
          <c:invertIfNegative val="0"/>
          <c:cat>
            <c:numRef>
              <c:f>Sheet1!$A$2:$A$4</c:f>
              <c:numCache>
                <c:formatCode>General</c:formatCode>
                <c:ptCount val="3"/>
                <c:pt idx="0">
                  <c:v>2022</c:v>
                </c:pt>
                <c:pt idx="1">
                  <c:v>2023</c:v>
                </c:pt>
                <c:pt idx="2">
                  <c:v>2024</c:v>
                </c:pt>
              </c:numCache>
            </c:numRef>
          </c:cat>
          <c:val>
            <c:numRef>
              <c:f>Sheet1!$B$2:$B$4</c:f>
              <c:numCache>
                <c:formatCode>General</c:formatCode>
                <c:ptCount val="3"/>
                <c:pt idx="0">
                  <c:v>178</c:v>
                </c:pt>
                <c:pt idx="1">
                  <c:v>775</c:v>
                </c:pt>
                <c:pt idx="2">
                  <c:v>900</c:v>
                </c:pt>
              </c:numCache>
            </c:numRef>
          </c:val>
          <c:extLst>
            <c:ext xmlns:c16="http://schemas.microsoft.com/office/drawing/2014/chart" uri="{C3380CC4-5D6E-409C-BE32-E72D297353CC}">
              <c16:uniqueId val="{00000000-0D49-40C9-9EF2-AAE050BFD442}"/>
            </c:ext>
          </c:extLst>
        </c:ser>
        <c:ser>
          <c:idx val="1"/>
          <c:order val="1"/>
          <c:tx>
            <c:strRef>
              <c:f>Sheet1!$C$1</c:f>
              <c:strCache>
                <c:ptCount val="1"/>
                <c:pt idx="0">
                  <c:v>Time Suck</c:v>
                </c:pt>
              </c:strCache>
            </c:strRef>
          </c:tx>
          <c:spPr>
            <a:solidFill>
              <a:schemeClr val="accent2"/>
            </a:solidFill>
            <a:ln>
              <a:noFill/>
            </a:ln>
            <a:effectLst/>
            <a:sp3d/>
          </c:spPr>
          <c:invertIfNegative val="0"/>
          <c:cat>
            <c:numRef>
              <c:f>Sheet1!$A$2:$A$4</c:f>
              <c:numCache>
                <c:formatCode>General</c:formatCode>
                <c:ptCount val="3"/>
                <c:pt idx="0">
                  <c:v>2022</c:v>
                </c:pt>
                <c:pt idx="1">
                  <c:v>2023</c:v>
                </c:pt>
                <c:pt idx="2">
                  <c:v>2024</c:v>
                </c:pt>
              </c:numCache>
            </c:numRef>
          </c:cat>
          <c:val>
            <c:numRef>
              <c:f>Sheet1!$C$2:$C$4</c:f>
              <c:numCache>
                <c:formatCode>General</c:formatCode>
                <c:ptCount val="3"/>
                <c:pt idx="0">
                  <c:v>100</c:v>
                </c:pt>
                <c:pt idx="1">
                  <c:v>5</c:v>
                </c:pt>
                <c:pt idx="2">
                  <c:v>5</c:v>
                </c:pt>
              </c:numCache>
            </c:numRef>
          </c:val>
          <c:extLst>
            <c:ext xmlns:c16="http://schemas.microsoft.com/office/drawing/2014/chart" uri="{C3380CC4-5D6E-409C-BE32-E72D297353CC}">
              <c16:uniqueId val="{00000001-0D49-40C9-9EF2-AAE050BFD442}"/>
            </c:ext>
          </c:extLst>
        </c:ser>
        <c:dLbls>
          <c:showLegendKey val="0"/>
          <c:showVal val="0"/>
          <c:showCatName val="0"/>
          <c:showSerName val="0"/>
          <c:showPercent val="0"/>
          <c:showBubbleSize val="0"/>
        </c:dLbls>
        <c:gapWidth val="150"/>
        <c:shape val="box"/>
        <c:axId val="50011568"/>
        <c:axId val="50013488"/>
        <c:axId val="0"/>
      </c:bar3DChart>
      <c:catAx>
        <c:axId val="500115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013488"/>
        <c:crosses val="autoZero"/>
        <c:auto val="1"/>
        <c:lblAlgn val="ctr"/>
        <c:lblOffset val="100"/>
        <c:noMultiLvlLbl val="0"/>
      </c:catAx>
      <c:valAx>
        <c:axId val="500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0115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C3FD23-2749-41E3-9C0A-C7249F0A2921}"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D828C3C4-EA42-4991-BC18-4826DE2349CD}">
      <dgm:prSet/>
      <dgm:spPr/>
      <dgm:t>
        <a:bodyPr/>
        <a:lstStyle/>
        <a:p>
          <a:pPr>
            <a:lnSpc>
              <a:spcPct val="100000"/>
            </a:lnSpc>
            <a:defRPr b="1"/>
          </a:pPr>
          <a:r>
            <a:rPr lang="en-US"/>
            <a:t>Audit ready in two weeks</a:t>
          </a:r>
        </a:p>
      </dgm:t>
    </dgm:pt>
    <dgm:pt modelId="{7AC3051A-B01C-479A-878D-729990C538D7}" type="parTrans" cxnId="{7B3918EA-5B5F-4DAE-B676-11F841834B8C}">
      <dgm:prSet/>
      <dgm:spPr/>
      <dgm:t>
        <a:bodyPr/>
        <a:lstStyle/>
        <a:p>
          <a:endParaRPr lang="en-US"/>
        </a:p>
      </dgm:t>
    </dgm:pt>
    <dgm:pt modelId="{A983A836-8434-4FB9-B8E3-6BF02C6D8A3F}" type="sibTrans" cxnId="{7B3918EA-5B5F-4DAE-B676-11F841834B8C}">
      <dgm:prSet/>
      <dgm:spPr/>
      <dgm:t>
        <a:bodyPr/>
        <a:lstStyle/>
        <a:p>
          <a:endParaRPr lang="en-US"/>
        </a:p>
      </dgm:t>
    </dgm:pt>
    <dgm:pt modelId="{45EACC64-CFEE-4B72-BEAA-2FDD7DE6633A}">
      <dgm:prSet/>
      <dgm:spPr/>
      <dgm:t>
        <a:bodyPr/>
        <a:lstStyle/>
        <a:p>
          <a:pPr>
            <a:lnSpc>
              <a:spcPct val="100000"/>
            </a:lnSpc>
            <a:defRPr b="1"/>
          </a:pPr>
          <a:r>
            <a:rPr lang="en-US"/>
            <a:t>Integrate your systems</a:t>
          </a:r>
        </a:p>
      </dgm:t>
    </dgm:pt>
    <dgm:pt modelId="{BABC2501-C6EB-4224-BC45-FE4FBF2F0C66}" type="parTrans" cxnId="{261F6EA3-2C11-4B92-9216-435DB2B99800}">
      <dgm:prSet/>
      <dgm:spPr/>
      <dgm:t>
        <a:bodyPr/>
        <a:lstStyle/>
        <a:p>
          <a:endParaRPr lang="en-US"/>
        </a:p>
      </dgm:t>
    </dgm:pt>
    <dgm:pt modelId="{A89F5DAF-7700-46A7-BA82-BF0546B3BDA8}" type="sibTrans" cxnId="{261F6EA3-2C11-4B92-9216-435DB2B99800}">
      <dgm:prSet/>
      <dgm:spPr/>
      <dgm:t>
        <a:bodyPr/>
        <a:lstStyle/>
        <a:p>
          <a:endParaRPr lang="en-US"/>
        </a:p>
      </dgm:t>
    </dgm:pt>
    <dgm:pt modelId="{6CF14353-A015-44C6-A778-6212F48A82FB}">
      <dgm:prSet/>
      <dgm:spPr/>
      <dgm:t>
        <a:bodyPr/>
        <a:lstStyle/>
        <a:p>
          <a:pPr>
            <a:lnSpc>
              <a:spcPct val="100000"/>
            </a:lnSpc>
            <a:defRPr b="1"/>
          </a:pPr>
          <a:r>
            <a:rPr lang="en-US"/>
            <a:t>Expenses</a:t>
          </a:r>
        </a:p>
      </dgm:t>
    </dgm:pt>
    <dgm:pt modelId="{01C2EF5E-0132-41A6-A932-92927C9AB0F3}" type="parTrans" cxnId="{869789D8-240F-4D0F-85E9-CB6D7A07B2E0}">
      <dgm:prSet/>
      <dgm:spPr/>
      <dgm:t>
        <a:bodyPr/>
        <a:lstStyle/>
        <a:p>
          <a:endParaRPr lang="en-US"/>
        </a:p>
      </dgm:t>
    </dgm:pt>
    <dgm:pt modelId="{62C6A7BC-CAE7-4171-B60B-3E42921B2EA8}" type="sibTrans" cxnId="{869789D8-240F-4D0F-85E9-CB6D7A07B2E0}">
      <dgm:prSet/>
      <dgm:spPr/>
      <dgm:t>
        <a:bodyPr/>
        <a:lstStyle/>
        <a:p>
          <a:endParaRPr lang="en-US"/>
        </a:p>
      </dgm:t>
    </dgm:pt>
    <dgm:pt modelId="{6D9362BD-2533-468E-8D06-DCCA5813C1A8}" type="pres">
      <dgm:prSet presAssocID="{96C3FD23-2749-41E3-9C0A-C7249F0A2921}" presName="root" presStyleCnt="0">
        <dgm:presLayoutVars>
          <dgm:dir/>
          <dgm:resizeHandles val="exact"/>
        </dgm:presLayoutVars>
      </dgm:prSet>
      <dgm:spPr/>
    </dgm:pt>
    <dgm:pt modelId="{3AFE548B-8891-4B0D-BB6C-5C6449ABC74E}" type="pres">
      <dgm:prSet presAssocID="{D828C3C4-EA42-4991-BC18-4826DE2349CD}" presName="compNode" presStyleCnt="0"/>
      <dgm:spPr/>
    </dgm:pt>
    <dgm:pt modelId="{35BA5A52-D0A1-4C78-A2CD-63393233EFAC}" type="pres">
      <dgm:prSet presAssocID="{D828C3C4-EA42-4991-BC18-4826DE2349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AA9B109-AA27-4126-ACCE-2C4A0710B862}" type="pres">
      <dgm:prSet presAssocID="{D828C3C4-EA42-4991-BC18-4826DE2349CD}" presName="iconSpace" presStyleCnt="0"/>
      <dgm:spPr/>
    </dgm:pt>
    <dgm:pt modelId="{DE527AA9-FCC0-4E60-88B1-4DF7E1B8F15C}" type="pres">
      <dgm:prSet presAssocID="{D828C3C4-EA42-4991-BC18-4826DE2349CD}" presName="parTx" presStyleLbl="revTx" presStyleIdx="0" presStyleCnt="6">
        <dgm:presLayoutVars>
          <dgm:chMax val="0"/>
          <dgm:chPref val="0"/>
        </dgm:presLayoutVars>
      </dgm:prSet>
      <dgm:spPr/>
    </dgm:pt>
    <dgm:pt modelId="{3FCD3E93-3F9E-4A82-BC5B-0E90B801AB9A}" type="pres">
      <dgm:prSet presAssocID="{D828C3C4-EA42-4991-BC18-4826DE2349CD}" presName="txSpace" presStyleCnt="0"/>
      <dgm:spPr/>
    </dgm:pt>
    <dgm:pt modelId="{ECF4D898-D9DF-4D37-A63C-BCF57825DA45}" type="pres">
      <dgm:prSet presAssocID="{D828C3C4-EA42-4991-BC18-4826DE2349CD}" presName="desTx" presStyleLbl="revTx" presStyleIdx="1" presStyleCnt="6">
        <dgm:presLayoutVars/>
      </dgm:prSet>
      <dgm:spPr/>
    </dgm:pt>
    <dgm:pt modelId="{967DD6AC-43AB-4695-A6F2-346047AFA276}" type="pres">
      <dgm:prSet presAssocID="{A983A836-8434-4FB9-B8E3-6BF02C6D8A3F}" presName="sibTrans" presStyleCnt="0"/>
      <dgm:spPr/>
    </dgm:pt>
    <dgm:pt modelId="{2EDA801D-E79E-4B0D-9B4A-FA63F0628013}" type="pres">
      <dgm:prSet presAssocID="{45EACC64-CFEE-4B72-BEAA-2FDD7DE6633A}" presName="compNode" presStyleCnt="0"/>
      <dgm:spPr/>
    </dgm:pt>
    <dgm:pt modelId="{4FF6608A-380F-4CF5-BB2E-90F5DE29DAFC}" type="pres">
      <dgm:prSet presAssocID="{45EACC64-CFEE-4B72-BEAA-2FDD7DE6633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524B6E41-0F10-42CC-B45A-2AB6E4E9146E}" type="pres">
      <dgm:prSet presAssocID="{45EACC64-CFEE-4B72-BEAA-2FDD7DE6633A}" presName="iconSpace" presStyleCnt="0"/>
      <dgm:spPr/>
    </dgm:pt>
    <dgm:pt modelId="{98EEDCFA-3E54-4293-B55A-92D91665B3EC}" type="pres">
      <dgm:prSet presAssocID="{45EACC64-CFEE-4B72-BEAA-2FDD7DE6633A}" presName="parTx" presStyleLbl="revTx" presStyleIdx="2" presStyleCnt="6">
        <dgm:presLayoutVars>
          <dgm:chMax val="0"/>
          <dgm:chPref val="0"/>
        </dgm:presLayoutVars>
      </dgm:prSet>
      <dgm:spPr/>
    </dgm:pt>
    <dgm:pt modelId="{EDD9DFF3-91B5-468C-8835-4C6FD39FEC39}" type="pres">
      <dgm:prSet presAssocID="{45EACC64-CFEE-4B72-BEAA-2FDD7DE6633A}" presName="txSpace" presStyleCnt="0"/>
      <dgm:spPr/>
    </dgm:pt>
    <dgm:pt modelId="{D59D3DEE-86BA-4D0D-AEE8-D4832E0F4731}" type="pres">
      <dgm:prSet presAssocID="{45EACC64-CFEE-4B72-BEAA-2FDD7DE6633A}" presName="desTx" presStyleLbl="revTx" presStyleIdx="3" presStyleCnt="6">
        <dgm:presLayoutVars/>
      </dgm:prSet>
      <dgm:spPr/>
    </dgm:pt>
    <dgm:pt modelId="{4804D875-75AF-4F4B-9C2D-8A93AE4966B8}" type="pres">
      <dgm:prSet presAssocID="{A89F5DAF-7700-46A7-BA82-BF0546B3BDA8}" presName="sibTrans" presStyleCnt="0"/>
      <dgm:spPr/>
    </dgm:pt>
    <dgm:pt modelId="{3D0B6654-B0BC-45B7-B013-C9E76265D69B}" type="pres">
      <dgm:prSet presAssocID="{6CF14353-A015-44C6-A778-6212F48A82FB}" presName="compNode" presStyleCnt="0"/>
      <dgm:spPr/>
    </dgm:pt>
    <dgm:pt modelId="{FBFA06E5-089F-4E53-95EC-26B146CF05BF}" type="pres">
      <dgm:prSet presAssocID="{6CF14353-A015-44C6-A778-6212F48A82F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587F3253-A71E-4948-9E3A-81239B1D6A6B}" type="pres">
      <dgm:prSet presAssocID="{6CF14353-A015-44C6-A778-6212F48A82FB}" presName="iconSpace" presStyleCnt="0"/>
      <dgm:spPr/>
    </dgm:pt>
    <dgm:pt modelId="{E27D2445-CA22-47F0-AE23-FFE0600E6237}" type="pres">
      <dgm:prSet presAssocID="{6CF14353-A015-44C6-A778-6212F48A82FB}" presName="parTx" presStyleLbl="revTx" presStyleIdx="4" presStyleCnt="6">
        <dgm:presLayoutVars>
          <dgm:chMax val="0"/>
          <dgm:chPref val="0"/>
        </dgm:presLayoutVars>
      </dgm:prSet>
      <dgm:spPr/>
    </dgm:pt>
    <dgm:pt modelId="{966CFBD0-8B94-413B-9B6F-1696276979D7}" type="pres">
      <dgm:prSet presAssocID="{6CF14353-A015-44C6-A778-6212F48A82FB}" presName="txSpace" presStyleCnt="0"/>
      <dgm:spPr/>
    </dgm:pt>
    <dgm:pt modelId="{7A4319CC-76BF-44FF-AA39-354F70AF7B2C}" type="pres">
      <dgm:prSet presAssocID="{6CF14353-A015-44C6-A778-6212F48A82FB}" presName="desTx" presStyleLbl="revTx" presStyleIdx="5" presStyleCnt="6">
        <dgm:presLayoutVars/>
      </dgm:prSet>
      <dgm:spPr/>
    </dgm:pt>
  </dgm:ptLst>
  <dgm:cxnLst>
    <dgm:cxn modelId="{00514E16-E54B-43AC-BD9A-8F3CDC4D4C61}" type="presOf" srcId="{6CF14353-A015-44C6-A778-6212F48A82FB}" destId="{E27D2445-CA22-47F0-AE23-FFE0600E6237}" srcOrd="0" destOrd="0" presId="urn:microsoft.com/office/officeart/2018/5/layout/CenteredIconLabelDescriptionList"/>
    <dgm:cxn modelId="{261F6EA3-2C11-4B92-9216-435DB2B99800}" srcId="{96C3FD23-2749-41E3-9C0A-C7249F0A2921}" destId="{45EACC64-CFEE-4B72-BEAA-2FDD7DE6633A}" srcOrd="1" destOrd="0" parTransId="{BABC2501-C6EB-4224-BC45-FE4FBF2F0C66}" sibTransId="{A89F5DAF-7700-46A7-BA82-BF0546B3BDA8}"/>
    <dgm:cxn modelId="{19DD80A8-37F8-4AAE-8961-47040B777FA4}" type="presOf" srcId="{96C3FD23-2749-41E3-9C0A-C7249F0A2921}" destId="{6D9362BD-2533-468E-8D06-DCCA5813C1A8}" srcOrd="0" destOrd="0" presId="urn:microsoft.com/office/officeart/2018/5/layout/CenteredIconLabelDescriptionList"/>
    <dgm:cxn modelId="{BFAFFDB9-8496-4908-A894-0C3292B4DBA8}" type="presOf" srcId="{D828C3C4-EA42-4991-BC18-4826DE2349CD}" destId="{DE527AA9-FCC0-4E60-88B1-4DF7E1B8F15C}" srcOrd="0" destOrd="0" presId="urn:microsoft.com/office/officeart/2018/5/layout/CenteredIconLabelDescriptionList"/>
    <dgm:cxn modelId="{790E4BC0-251B-4ABE-8A97-88A1C56DC833}" type="presOf" srcId="{45EACC64-CFEE-4B72-BEAA-2FDD7DE6633A}" destId="{98EEDCFA-3E54-4293-B55A-92D91665B3EC}" srcOrd="0" destOrd="0" presId="urn:microsoft.com/office/officeart/2018/5/layout/CenteredIconLabelDescriptionList"/>
    <dgm:cxn modelId="{869789D8-240F-4D0F-85E9-CB6D7A07B2E0}" srcId="{96C3FD23-2749-41E3-9C0A-C7249F0A2921}" destId="{6CF14353-A015-44C6-A778-6212F48A82FB}" srcOrd="2" destOrd="0" parTransId="{01C2EF5E-0132-41A6-A932-92927C9AB0F3}" sibTransId="{62C6A7BC-CAE7-4171-B60B-3E42921B2EA8}"/>
    <dgm:cxn modelId="{7B3918EA-5B5F-4DAE-B676-11F841834B8C}" srcId="{96C3FD23-2749-41E3-9C0A-C7249F0A2921}" destId="{D828C3C4-EA42-4991-BC18-4826DE2349CD}" srcOrd="0" destOrd="0" parTransId="{7AC3051A-B01C-479A-878D-729990C538D7}" sibTransId="{A983A836-8434-4FB9-B8E3-6BF02C6D8A3F}"/>
    <dgm:cxn modelId="{731E4D84-E088-41B7-A879-A570F833BF0E}" type="presParOf" srcId="{6D9362BD-2533-468E-8D06-DCCA5813C1A8}" destId="{3AFE548B-8891-4B0D-BB6C-5C6449ABC74E}" srcOrd="0" destOrd="0" presId="urn:microsoft.com/office/officeart/2018/5/layout/CenteredIconLabelDescriptionList"/>
    <dgm:cxn modelId="{B8A1E921-D7E6-415D-B526-994AC6346410}" type="presParOf" srcId="{3AFE548B-8891-4B0D-BB6C-5C6449ABC74E}" destId="{35BA5A52-D0A1-4C78-A2CD-63393233EFAC}" srcOrd="0" destOrd="0" presId="urn:microsoft.com/office/officeart/2018/5/layout/CenteredIconLabelDescriptionList"/>
    <dgm:cxn modelId="{30A606D5-8130-4435-95C4-A8B3B025DCE5}" type="presParOf" srcId="{3AFE548B-8891-4B0D-BB6C-5C6449ABC74E}" destId="{7AA9B109-AA27-4126-ACCE-2C4A0710B862}" srcOrd="1" destOrd="0" presId="urn:microsoft.com/office/officeart/2018/5/layout/CenteredIconLabelDescriptionList"/>
    <dgm:cxn modelId="{A24A92DD-5A03-435A-B338-A405538071A0}" type="presParOf" srcId="{3AFE548B-8891-4B0D-BB6C-5C6449ABC74E}" destId="{DE527AA9-FCC0-4E60-88B1-4DF7E1B8F15C}" srcOrd="2" destOrd="0" presId="urn:microsoft.com/office/officeart/2018/5/layout/CenteredIconLabelDescriptionList"/>
    <dgm:cxn modelId="{F119ECC7-DA5F-41DD-A178-06C0D4F53213}" type="presParOf" srcId="{3AFE548B-8891-4B0D-BB6C-5C6449ABC74E}" destId="{3FCD3E93-3F9E-4A82-BC5B-0E90B801AB9A}" srcOrd="3" destOrd="0" presId="urn:microsoft.com/office/officeart/2018/5/layout/CenteredIconLabelDescriptionList"/>
    <dgm:cxn modelId="{8DFD8664-14BA-4570-871C-404AC89B2DDE}" type="presParOf" srcId="{3AFE548B-8891-4B0D-BB6C-5C6449ABC74E}" destId="{ECF4D898-D9DF-4D37-A63C-BCF57825DA45}" srcOrd="4" destOrd="0" presId="urn:microsoft.com/office/officeart/2018/5/layout/CenteredIconLabelDescriptionList"/>
    <dgm:cxn modelId="{DE7C5523-7564-4F10-A409-DE17DB9C90ED}" type="presParOf" srcId="{6D9362BD-2533-468E-8D06-DCCA5813C1A8}" destId="{967DD6AC-43AB-4695-A6F2-346047AFA276}" srcOrd="1" destOrd="0" presId="urn:microsoft.com/office/officeart/2018/5/layout/CenteredIconLabelDescriptionList"/>
    <dgm:cxn modelId="{25F0B32F-15C1-4688-8416-C66C4AF8CD1F}" type="presParOf" srcId="{6D9362BD-2533-468E-8D06-DCCA5813C1A8}" destId="{2EDA801D-E79E-4B0D-9B4A-FA63F0628013}" srcOrd="2" destOrd="0" presId="urn:microsoft.com/office/officeart/2018/5/layout/CenteredIconLabelDescriptionList"/>
    <dgm:cxn modelId="{46322119-4338-4BF7-8C46-65C8066A1AEC}" type="presParOf" srcId="{2EDA801D-E79E-4B0D-9B4A-FA63F0628013}" destId="{4FF6608A-380F-4CF5-BB2E-90F5DE29DAFC}" srcOrd="0" destOrd="0" presId="urn:microsoft.com/office/officeart/2018/5/layout/CenteredIconLabelDescriptionList"/>
    <dgm:cxn modelId="{48219CD9-581E-4CB2-9BC0-8C70613C3654}" type="presParOf" srcId="{2EDA801D-E79E-4B0D-9B4A-FA63F0628013}" destId="{524B6E41-0F10-42CC-B45A-2AB6E4E9146E}" srcOrd="1" destOrd="0" presId="urn:microsoft.com/office/officeart/2018/5/layout/CenteredIconLabelDescriptionList"/>
    <dgm:cxn modelId="{09131C78-FB15-492B-9FE4-3E03B79115F8}" type="presParOf" srcId="{2EDA801D-E79E-4B0D-9B4A-FA63F0628013}" destId="{98EEDCFA-3E54-4293-B55A-92D91665B3EC}" srcOrd="2" destOrd="0" presId="urn:microsoft.com/office/officeart/2018/5/layout/CenteredIconLabelDescriptionList"/>
    <dgm:cxn modelId="{40C840F1-4EBE-4448-8A19-0E2FA38D8588}" type="presParOf" srcId="{2EDA801D-E79E-4B0D-9B4A-FA63F0628013}" destId="{EDD9DFF3-91B5-468C-8835-4C6FD39FEC39}" srcOrd="3" destOrd="0" presId="urn:microsoft.com/office/officeart/2018/5/layout/CenteredIconLabelDescriptionList"/>
    <dgm:cxn modelId="{715C0444-A205-453D-9A79-9AB0C9BA35BC}" type="presParOf" srcId="{2EDA801D-E79E-4B0D-9B4A-FA63F0628013}" destId="{D59D3DEE-86BA-4D0D-AEE8-D4832E0F4731}" srcOrd="4" destOrd="0" presId="urn:microsoft.com/office/officeart/2018/5/layout/CenteredIconLabelDescriptionList"/>
    <dgm:cxn modelId="{B00A7EC0-89D0-419C-A9B0-33FB3C6F1BB7}" type="presParOf" srcId="{6D9362BD-2533-468E-8D06-DCCA5813C1A8}" destId="{4804D875-75AF-4F4B-9C2D-8A93AE4966B8}" srcOrd="3" destOrd="0" presId="urn:microsoft.com/office/officeart/2018/5/layout/CenteredIconLabelDescriptionList"/>
    <dgm:cxn modelId="{5C6134E4-A2A7-41D5-B9F8-3283E1C80270}" type="presParOf" srcId="{6D9362BD-2533-468E-8D06-DCCA5813C1A8}" destId="{3D0B6654-B0BC-45B7-B013-C9E76265D69B}" srcOrd="4" destOrd="0" presId="urn:microsoft.com/office/officeart/2018/5/layout/CenteredIconLabelDescriptionList"/>
    <dgm:cxn modelId="{13B1348D-FFA9-4297-815E-395D57C03D50}" type="presParOf" srcId="{3D0B6654-B0BC-45B7-B013-C9E76265D69B}" destId="{FBFA06E5-089F-4E53-95EC-26B146CF05BF}" srcOrd="0" destOrd="0" presId="urn:microsoft.com/office/officeart/2018/5/layout/CenteredIconLabelDescriptionList"/>
    <dgm:cxn modelId="{4B814F02-D86E-4F0F-B939-ED0284B714B7}" type="presParOf" srcId="{3D0B6654-B0BC-45B7-B013-C9E76265D69B}" destId="{587F3253-A71E-4948-9E3A-81239B1D6A6B}" srcOrd="1" destOrd="0" presId="urn:microsoft.com/office/officeart/2018/5/layout/CenteredIconLabelDescriptionList"/>
    <dgm:cxn modelId="{154CAC47-12F7-4F38-B8AC-14B65609A7E0}" type="presParOf" srcId="{3D0B6654-B0BC-45B7-B013-C9E76265D69B}" destId="{E27D2445-CA22-47F0-AE23-FFE0600E6237}" srcOrd="2" destOrd="0" presId="urn:microsoft.com/office/officeart/2018/5/layout/CenteredIconLabelDescriptionList"/>
    <dgm:cxn modelId="{BA6B7E0E-0BA3-4C1D-93C3-88A2309849B1}" type="presParOf" srcId="{3D0B6654-B0BC-45B7-B013-C9E76265D69B}" destId="{966CFBD0-8B94-413B-9B6F-1696276979D7}" srcOrd="3" destOrd="0" presId="urn:microsoft.com/office/officeart/2018/5/layout/CenteredIconLabelDescriptionList"/>
    <dgm:cxn modelId="{A2F02E5F-A349-4E69-A536-15235B8FE86B}" type="presParOf" srcId="{3D0B6654-B0BC-45B7-B013-C9E76265D69B}" destId="{7A4319CC-76BF-44FF-AA39-354F70AF7B2C}"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96E94E-415C-4000-9961-9A795B8C25F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6D76515-8BDB-4EC1-B22F-A39317AB1997}">
      <dgm:prSet/>
      <dgm:spPr/>
      <dgm:t>
        <a:bodyPr/>
        <a:lstStyle/>
        <a:p>
          <a:pPr>
            <a:lnSpc>
              <a:spcPct val="100000"/>
            </a:lnSpc>
            <a:defRPr cap="all"/>
          </a:pPr>
          <a:r>
            <a:rPr lang="en-US" dirty="0"/>
            <a:t>the need</a:t>
          </a:r>
        </a:p>
      </dgm:t>
    </dgm:pt>
    <dgm:pt modelId="{8CD4FED3-9B43-4257-8F9D-7685B337F44F}" type="parTrans" cxnId="{7B022F4E-765A-45FB-AED8-4A5C4B3A51A4}">
      <dgm:prSet/>
      <dgm:spPr/>
      <dgm:t>
        <a:bodyPr/>
        <a:lstStyle/>
        <a:p>
          <a:endParaRPr lang="en-US"/>
        </a:p>
      </dgm:t>
    </dgm:pt>
    <dgm:pt modelId="{3792E29D-1702-43A5-904A-743DBA845352}" type="sibTrans" cxnId="{7B022F4E-765A-45FB-AED8-4A5C4B3A51A4}">
      <dgm:prSet/>
      <dgm:spPr/>
      <dgm:t>
        <a:bodyPr/>
        <a:lstStyle/>
        <a:p>
          <a:endParaRPr lang="en-US"/>
        </a:p>
      </dgm:t>
    </dgm:pt>
    <dgm:pt modelId="{96A89CAA-2483-431E-9F4B-F755D56B2752}">
      <dgm:prSet/>
      <dgm:spPr/>
      <dgm:t>
        <a:bodyPr/>
        <a:lstStyle/>
        <a:p>
          <a:pPr>
            <a:lnSpc>
              <a:spcPct val="100000"/>
            </a:lnSpc>
            <a:defRPr cap="all"/>
          </a:pPr>
          <a:r>
            <a:rPr lang="en-US" dirty="0"/>
            <a:t>Collaborative Inclusion</a:t>
          </a:r>
        </a:p>
      </dgm:t>
    </dgm:pt>
    <dgm:pt modelId="{38D5C420-E424-47F3-A001-7141641A621A}" type="parTrans" cxnId="{3A919080-9A25-45F2-8119-85488D1C0482}">
      <dgm:prSet/>
      <dgm:spPr/>
      <dgm:t>
        <a:bodyPr/>
        <a:lstStyle/>
        <a:p>
          <a:endParaRPr lang="en-US"/>
        </a:p>
      </dgm:t>
    </dgm:pt>
    <dgm:pt modelId="{C93E4008-27A9-4D63-B64B-34198A5759E4}" type="sibTrans" cxnId="{3A919080-9A25-45F2-8119-85488D1C0482}">
      <dgm:prSet/>
      <dgm:spPr/>
      <dgm:t>
        <a:bodyPr/>
        <a:lstStyle/>
        <a:p>
          <a:endParaRPr lang="en-US"/>
        </a:p>
      </dgm:t>
    </dgm:pt>
    <dgm:pt modelId="{2A862BEF-E557-4803-BDF2-389EACD4634D}">
      <dgm:prSet/>
      <dgm:spPr/>
      <dgm:t>
        <a:bodyPr/>
        <a:lstStyle/>
        <a:p>
          <a:pPr>
            <a:lnSpc>
              <a:spcPct val="100000"/>
            </a:lnSpc>
            <a:defRPr cap="all"/>
          </a:pPr>
          <a:r>
            <a:rPr lang="en-US" dirty="0"/>
            <a:t>Org-Wide adoption</a:t>
          </a:r>
        </a:p>
      </dgm:t>
    </dgm:pt>
    <dgm:pt modelId="{ABF64774-1C1B-400A-98FE-7338F8454433}" type="parTrans" cxnId="{4EDEBADA-4A54-4E15-A333-0660F7614294}">
      <dgm:prSet/>
      <dgm:spPr/>
      <dgm:t>
        <a:bodyPr/>
        <a:lstStyle/>
        <a:p>
          <a:endParaRPr lang="en-US"/>
        </a:p>
      </dgm:t>
    </dgm:pt>
    <dgm:pt modelId="{E45ABCC8-12EE-4142-AF28-389F64A82F1A}" type="sibTrans" cxnId="{4EDEBADA-4A54-4E15-A333-0660F7614294}">
      <dgm:prSet/>
      <dgm:spPr/>
      <dgm:t>
        <a:bodyPr/>
        <a:lstStyle/>
        <a:p>
          <a:endParaRPr lang="en-US"/>
        </a:p>
      </dgm:t>
    </dgm:pt>
    <dgm:pt modelId="{F1D2CDDB-5939-459A-A332-4081B3861FDB}">
      <dgm:prSet/>
      <dgm:spPr/>
      <dgm:t>
        <a:bodyPr/>
        <a:lstStyle/>
        <a:p>
          <a:pPr>
            <a:lnSpc>
              <a:spcPct val="100000"/>
            </a:lnSpc>
            <a:defRPr cap="all"/>
          </a:pPr>
          <a:r>
            <a:rPr lang="en-US"/>
            <a:t>Share</a:t>
          </a:r>
        </a:p>
      </dgm:t>
    </dgm:pt>
    <dgm:pt modelId="{15816072-4CED-47F7-A45E-4B0EDF325DCE}" type="parTrans" cxnId="{A750B3E5-3919-4454-903B-FAA0FD8C5B02}">
      <dgm:prSet/>
      <dgm:spPr/>
      <dgm:t>
        <a:bodyPr/>
        <a:lstStyle/>
        <a:p>
          <a:endParaRPr lang="en-US"/>
        </a:p>
      </dgm:t>
    </dgm:pt>
    <dgm:pt modelId="{1DA342B6-B7BE-46EE-8E78-998DC4E9CCAE}" type="sibTrans" cxnId="{A750B3E5-3919-4454-903B-FAA0FD8C5B02}">
      <dgm:prSet/>
      <dgm:spPr/>
      <dgm:t>
        <a:bodyPr/>
        <a:lstStyle/>
        <a:p>
          <a:endParaRPr lang="en-US"/>
        </a:p>
      </dgm:t>
    </dgm:pt>
    <dgm:pt modelId="{F09BEFAB-A2B5-45C4-8918-D97010A1B793}" type="pres">
      <dgm:prSet presAssocID="{6396E94E-415C-4000-9961-9A795B8C25FF}" presName="root" presStyleCnt="0">
        <dgm:presLayoutVars>
          <dgm:dir/>
          <dgm:resizeHandles val="exact"/>
        </dgm:presLayoutVars>
      </dgm:prSet>
      <dgm:spPr/>
    </dgm:pt>
    <dgm:pt modelId="{0B493243-1531-4B7B-870C-71542FBFBF64}" type="pres">
      <dgm:prSet presAssocID="{26D76515-8BDB-4EC1-B22F-A39317AB1997}" presName="compNode" presStyleCnt="0"/>
      <dgm:spPr/>
    </dgm:pt>
    <dgm:pt modelId="{9EA43194-637C-4077-8059-C526CDC3596D}" type="pres">
      <dgm:prSet presAssocID="{26D76515-8BDB-4EC1-B22F-A39317AB1997}" presName="iconBgRect" presStyleLbl="bgShp" presStyleIdx="0" presStyleCnt="4"/>
      <dgm:spPr>
        <a:prstGeom prst="round2DiagRect">
          <a:avLst>
            <a:gd name="adj1" fmla="val 29727"/>
            <a:gd name="adj2" fmla="val 0"/>
          </a:avLst>
        </a:prstGeom>
      </dgm:spPr>
    </dgm:pt>
    <dgm:pt modelId="{A53F7B7C-1271-405B-BEFD-E2B43759416D}" type="pres">
      <dgm:prSet presAssocID="{26D76515-8BDB-4EC1-B22F-A39317AB199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0474AF21-1F5E-44E9-891F-A69BCE2B9290}" type="pres">
      <dgm:prSet presAssocID="{26D76515-8BDB-4EC1-B22F-A39317AB1997}" presName="spaceRect" presStyleCnt="0"/>
      <dgm:spPr/>
    </dgm:pt>
    <dgm:pt modelId="{B17C479D-B1AF-41CE-91AF-6278CB3F05B1}" type="pres">
      <dgm:prSet presAssocID="{26D76515-8BDB-4EC1-B22F-A39317AB1997}" presName="textRect" presStyleLbl="revTx" presStyleIdx="0" presStyleCnt="4">
        <dgm:presLayoutVars>
          <dgm:chMax val="1"/>
          <dgm:chPref val="1"/>
        </dgm:presLayoutVars>
      </dgm:prSet>
      <dgm:spPr/>
    </dgm:pt>
    <dgm:pt modelId="{6B577FBA-A22C-428A-B2FE-6E912C7BA834}" type="pres">
      <dgm:prSet presAssocID="{3792E29D-1702-43A5-904A-743DBA845352}" presName="sibTrans" presStyleCnt="0"/>
      <dgm:spPr/>
    </dgm:pt>
    <dgm:pt modelId="{0F165D46-ECED-49E4-AC0B-89EA96C117AA}" type="pres">
      <dgm:prSet presAssocID="{96A89CAA-2483-431E-9F4B-F755D56B2752}" presName="compNode" presStyleCnt="0"/>
      <dgm:spPr/>
    </dgm:pt>
    <dgm:pt modelId="{C09010F7-7BCF-46D2-9A0C-FF6119CBFD57}" type="pres">
      <dgm:prSet presAssocID="{96A89CAA-2483-431E-9F4B-F755D56B2752}" presName="iconBgRect" presStyleLbl="bgShp" presStyleIdx="1" presStyleCnt="4"/>
      <dgm:spPr>
        <a:prstGeom prst="round2DiagRect">
          <a:avLst>
            <a:gd name="adj1" fmla="val 29727"/>
            <a:gd name="adj2" fmla="val 0"/>
          </a:avLst>
        </a:prstGeom>
      </dgm:spPr>
    </dgm:pt>
    <dgm:pt modelId="{532915CB-C84C-415E-A001-E155CEFCCF33}" type="pres">
      <dgm:prSet presAssocID="{96A89CAA-2483-431E-9F4B-F755D56B275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CEE5A48B-6588-4135-991A-CB2AA77FBF12}" type="pres">
      <dgm:prSet presAssocID="{96A89CAA-2483-431E-9F4B-F755D56B2752}" presName="spaceRect" presStyleCnt="0"/>
      <dgm:spPr/>
    </dgm:pt>
    <dgm:pt modelId="{D9D4D7B9-0112-4DEE-8315-DE61DFEFDE37}" type="pres">
      <dgm:prSet presAssocID="{96A89CAA-2483-431E-9F4B-F755D56B2752}" presName="textRect" presStyleLbl="revTx" presStyleIdx="1" presStyleCnt="4">
        <dgm:presLayoutVars>
          <dgm:chMax val="1"/>
          <dgm:chPref val="1"/>
        </dgm:presLayoutVars>
      </dgm:prSet>
      <dgm:spPr/>
    </dgm:pt>
    <dgm:pt modelId="{E8A89AD1-1E0D-490B-9624-B4FDF7C6C636}" type="pres">
      <dgm:prSet presAssocID="{C93E4008-27A9-4D63-B64B-34198A5759E4}" presName="sibTrans" presStyleCnt="0"/>
      <dgm:spPr/>
    </dgm:pt>
    <dgm:pt modelId="{09A8D680-E4F0-426D-B1CD-7D7AB001DFF0}" type="pres">
      <dgm:prSet presAssocID="{2A862BEF-E557-4803-BDF2-389EACD4634D}" presName="compNode" presStyleCnt="0"/>
      <dgm:spPr/>
    </dgm:pt>
    <dgm:pt modelId="{7FD2A9D3-8969-46DB-AD10-1E48E1BFCD0B}" type="pres">
      <dgm:prSet presAssocID="{2A862BEF-E557-4803-BDF2-389EACD4634D}" presName="iconBgRect" presStyleLbl="bgShp" presStyleIdx="2" presStyleCnt="4"/>
      <dgm:spPr>
        <a:prstGeom prst="round2DiagRect">
          <a:avLst>
            <a:gd name="adj1" fmla="val 29727"/>
            <a:gd name="adj2" fmla="val 0"/>
          </a:avLst>
        </a:prstGeom>
      </dgm:spPr>
    </dgm:pt>
    <dgm:pt modelId="{7DC401FD-748F-46DB-83E2-A1BDA4C010D8}" type="pres">
      <dgm:prSet presAssocID="{2A862BEF-E557-4803-BDF2-389EACD4634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C391221A-A530-43EB-9E16-D108DA8BBE68}" type="pres">
      <dgm:prSet presAssocID="{2A862BEF-E557-4803-BDF2-389EACD4634D}" presName="spaceRect" presStyleCnt="0"/>
      <dgm:spPr/>
    </dgm:pt>
    <dgm:pt modelId="{5971CC57-BD8C-472A-9CA9-BA65979CA4BE}" type="pres">
      <dgm:prSet presAssocID="{2A862BEF-E557-4803-BDF2-389EACD4634D}" presName="textRect" presStyleLbl="revTx" presStyleIdx="2" presStyleCnt="4">
        <dgm:presLayoutVars>
          <dgm:chMax val="1"/>
          <dgm:chPref val="1"/>
        </dgm:presLayoutVars>
      </dgm:prSet>
      <dgm:spPr/>
    </dgm:pt>
    <dgm:pt modelId="{4BB84264-A154-4CC9-9AF7-FEA18C4574B1}" type="pres">
      <dgm:prSet presAssocID="{E45ABCC8-12EE-4142-AF28-389F64A82F1A}" presName="sibTrans" presStyleCnt="0"/>
      <dgm:spPr/>
    </dgm:pt>
    <dgm:pt modelId="{AF971035-8FD2-4C76-BF21-4B339891ED1E}" type="pres">
      <dgm:prSet presAssocID="{F1D2CDDB-5939-459A-A332-4081B3861FDB}" presName="compNode" presStyleCnt="0"/>
      <dgm:spPr/>
    </dgm:pt>
    <dgm:pt modelId="{0B899388-CC2C-441C-9386-7D45C25714D4}" type="pres">
      <dgm:prSet presAssocID="{F1D2CDDB-5939-459A-A332-4081B3861FDB}" presName="iconBgRect" presStyleLbl="bgShp" presStyleIdx="3" presStyleCnt="4"/>
      <dgm:spPr>
        <a:prstGeom prst="round2DiagRect">
          <a:avLst>
            <a:gd name="adj1" fmla="val 29727"/>
            <a:gd name="adj2" fmla="val 0"/>
          </a:avLst>
        </a:prstGeom>
      </dgm:spPr>
    </dgm:pt>
    <dgm:pt modelId="{44B2224F-C80C-42BD-916D-40BF4D6E6923}" type="pres">
      <dgm:prSet presAssocID="{F1D2CDDB-5939-459A-A332-4081B3861FD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are"/>
        </a:ext>
      </dgm:extLst>
    </dgm:pt>
    <dgm:pt modelId="{A9A7FE43-982D-41BC-A96E-345369B68438}" type="pres">
      <dgm:prSet presAssocID="{F1D2CDDB-5939-459A-A332-4081B3861FDB}" presName="spaceRect" presStyleCnt="0"/>
      <dgm:spPr/>
    </dgm:pt>
    <dgm:pt modelId="{B8D6E503-932D-45E4-AB75-2F6E75293825}" type="pres">
      <dgm:prSet presAssocID="{F1D2CDDB-5939-459A-A332-4081B3861FDB}" presName="textRect" presStyleLbl="revTx" presStyleIdx="3" presStyleCnt="4">
        <dgm:presLayoutVars>
          <dgm:chMax val="1"/>
          <dgm:chPref val="1"/>
        </dgm:presLayoutVars>
      </dgm:prSet>
      <dgm:spPr/>
    </dgm:pt>
  </dgm:ptLst>
  <dgm:cxnLst>
    <dgm:cxn modelId="{29322701-2BC7-4193-BAE9-3F45C82FB8F2}" type="presOf" srcId="{26D76515-8BDB-4EC1-B22F-A39317AB1997}" destId="{B17C479D-B1AF-41CE-91AF-6278CB3F05B1}" srcOrd="0" destOrd="0" presId="urn:microsoft.com/office/officeart/2018/5/layout/IconLeafLabelList"/>
    <dgm:cxn modelId="{04A3800D-6DCB-410A-B47E-70DF219E0205}" type="presOf" srcId="{6396E94E-415C-4000-9961-9A795B8C25FF}" destId="{F09BEFAB-A2B5-45C4-8918-D97010A1B793}" srcOrd="0" destOrd="0" presId="urn:microsoft.com/office/officeart/2018/5/layout/IconLeafLabelList"/>
    <dgm:cxn modelId="{7B022F4E-765A-45FB-AED8-4A5C4B3A51A4}" srcId="{6396E94E-415C-4000-9961-9A795B8C25FF}" destId="{26D76515-8BDB-4EC1-B22F-A39317AB1997}" srcOrd="0" destOrd="0" parTransId="{8CD4FED3-9B43-4257-8F9D-7685B337F44F}" sibTransId="{3792E29D-1702-43A5-904A-743DBA845352}"/>
    <dgm:cxn modelId="{3A919080-9A25-45F2-8119-85488D1C0482}" srcId="{6396E94E-415C-4000-9961-9A795B8C25FF}" destId="{96A89CAA-2483-431E-9F4B-F755D56B2752}" srcOrd="1" destOrd="0" parTransId="{38D5C420-E424-47F3-A001-7141641A621A}" sibTransId="{C93E4008-27A9-4D63-B64B-34198A5759E4}"/>
    <dgm:cxn modelId="{789B7594-26C1-44C6-96DE-F1FC391202C6}" type="presOf" srcId="{96A89CAA-2483-431E-9F4B-F755D56B2752}" destId="{D9D4D7B9-0112-4DEE-8315-DE61DFEFDE37}" srcOrd="0" destOrd="0" presId="urn:microsoft.com/office/officeart/2018/5/layout/IconLeafLabelList"/>
    <dgm:cxn modelId="{6B1F7AB7-E1F7-4E90-B8F1-0691838C2051}" type="presOf" srcId="{F1D2CDDB-5939-459A-A332-4081B3861FDB}" destId="{B8D6E503-932D-45E4-AB75-2F6E75293825}" srcOrd="0" destOrd="0" presId="urn:microsoft.com/office/officeart/2018/5/layout/IconLeafLabelList"/>
    <dgm:cxn modelId="{4EDEBADA-4A54-4E15-A333-0660F7614294}" srcId="{6396E94E-415C-4000-9961-9A795B8C25FF}" destId="{2A862BEF-E557-4803-BDF2-389EACD4634D}" srcOrd="2" destOrd="0" parTransId="{ABF64774-1C1B-400A-98FE-7338F8454433}" sibTransId="{E45ABCC8-12EE-4142-AF28-389F64A82F1A}"/>
    <dgm:cxn modelId="{A750B3E5-3919-4454-903B-FAA0FD8C5B02}" srcId="{6396E94E-415C-4000-9961-9A795B8C25FF}" destId="{F1D2CDDB-5939-459A-A332-4081B3861FDB}" srcOrd="3" destOrd="0" parTransId="{15816072-4CED-47F7-A45E-4B0EDF325DCE}" sibTransId="{1DA342B6-B7BE-46EE-8E78-998DC4E9CCAE}"/>
    <dgm:cxn modelId="{D3EE3EE7-6563-41FE-8644-29A655D9C69D}" type="presOf" srcId="{2A862BEF-E557-4803-BDF2-389EACD4634D}" destId="{5971CC57-BD8C-472A-9CA9-BA65979CA4BE}" srcOrd="0" destOrd="0" presId="urn:microsoft.com/office/officeart/2018/5/layout/IconLeafLabelList"/>
    <dgm:cxn modelId="{0CB2115B-A7CF-493B-B49C-C976D6AB2351}" type="presParOf" srcId="{F09BEFAB-A2B5-45C4-8918-D97010A1B793}" destId="{0B493243-1531-4B7B-870C-71542FBFBF64}" srcOrd="0" destOrd="0" presId="urn:microsoft.com/office/officeart/2018/5/layout/IconLeafLabelList"/>
    <dgm:cxn modelId="{BBAFDDFC-BD6E-4587-9120-9EE3BE61644E}" type="presParOf" srcId="{0B493243-1531-4B7B-870C-71542FBFBF64}" destId="{9EA43194-637C-4077-8059-C526CDC3596D}" srcOrd="0" destOrd="0" presId="urn:microsoft.com/office/officeart/2018/5/layout/IconLeafLabelList"/>
    <dgm:cxn modelId="{8C60BF04-0234-4AAE-94B9-DC0BCBF8BBAC}" type="presParOf" srcId="{0B493243-1531-4B7B-870C-71542FBFBF64}" destId="{A53F7B7C-1271-405B-BEFD-E2B43759416D}" srcOrd="1" destOrd="0" presId="urn:microsoft.com/office/officeart/2018/5/layout/IconLeafLabelList"/>
    <dgm:cxn modelId="{EC00ED9A-912A-4CC6-B8EA-67E774C9E5E9}" type="presParOf" srcId="{0B493243-1531-4B7B-870C-71542FBFBF64}" destId="{0474AF21-1F5E-44E9-891F-A69BCE2B9290}" srcOrd="2" destOrd="0" presId="urn:microsoft.com/office/officeart/2018/5/layout/IconLeafLabelList"/>
    <dgm:cxn modelId="{B5A6B733-AE63-4D32-BB8F-2FB3FE50DB3A}" type="presParOf" srcId="{0B493243-1531-4B7B-870C-71542FBFBF64}" destId="{B17C479D-B1AF-41CE-91AF-6278CB3F05B1}" srcOrd="3" destOrd="0" presId="urn:microsoft.com/office/officeart/2018/5/layout/IconLeafLabelList"/>
    <dgm:cxn modelId="{D1EA5505-DBB1-4629-94FB-19530C46D9E1}" type="presParOf" srcId="{F09BEFAB-A2B5-45C4-8918-D97010A1B793}" destId="{6B577FBA-A22C-428A-B2FE-6E912C7BA834}" srcOrd="1" destOrd="0" presId="urn:microsoft.com/office/officeart/2018/5/layout/IconLeafLabelList"/>
    <dgm:cxn modelId="{1F5511EF-2790-4B5A-8F3E-C19F153443D9}" type="presParOf" srcId="{F09BEFAB-A2B5-45C4-8918-D97010A1B793}" destId="{0F165D46-ECED-49E4-AC0B-89EA96C117AA}" srcOrd="2" destOrd="0" presId="urn:microsoft.com/office/officeart/2018/5/layout/IconLeafLabelList"/>
    <dgm:cxn modelId="{407FC493-3E58-4161-A3F5-2E58960DBD1C}" type="presParOf" srcId="{0F165D46-ECED-49E4-AC0B-89EA96C117AA}" destId="{C09010F7-7BCF-46D2-9A0C-FF6119CBFD57}" srcOrd="0" destOrd="0" presId="urn:microsoft.com/office/officeart/2018/5/layout/IconLeafLabelList"/>
    <dgm:cxn modelId="{2CB000DF-072E-455E-B5C8-98E999B80DB3}" type="presParOf" srcId="{0F165D46-ECED-49E4-AC0B-89EA96C117AA}" destId="{532915CB-C84C-415E-A001-E155CEFCCF33}" srcOrd="1" destOrd="0" presId="urn:microsoft.com/office/officeart/2018/5/layout/IconLeafLabelList"/>
    <dgm:cxn modelId="{A22EA395-15BC-453D-A301-30AA6B14DCCF}" type="presParOf" srcId="{0F165D46-ECED-49E4-AC0B-89EA96C117AA}" destId="{CEE5A48B-6588-4135-991A-CB2AA77FBF12}" srcOrd="2" destOrd="0" presId="urn:microsoft.com/office/officeart/2018/5/layout/IconLeafLabelList"/>
    <dgm:cxn modelId="{5C37B7C9-E4BA-41C1-95D4-E23A5EA19D30}" type="presParOf" srcId="{0F165D46-ECED-49E4-AC0B-89EA96C117AA}" destId="{D9D4D7B9-0112-4DEE-8315-DE61DFEFDE37}" srcOrd="3" destOrd="0" presId="urn:microsoft.com/office/officeart/2018/5/layout/IconLeafLabelList"/>
    <dgm:cxn modelId="{7370249B-B6FC-4B80-A829-BBFCFF19A589}" type="presParOf" srcId="{F09BEFAB-A2B5-45C4-8918-D97010A1B793}" destId="{E8A89AD1-1E0D-490B-9624-B4FDF7C6C636}" srcOrd="3" destOrd="0" presId="urn:microsoft.com/office/officeart/2018/5/layout/IconLeafLabelList"/>
    <dgm:cxn modelId="{AFE43928-4C06-40DD-B44B-44D5BD2C42C4}" type="presParOf" srcId="{F09BEFAB-A2B5-45C4-8918-D97010A1B793}" destId="{09A8D680-E4F0-426D-B1CD-7D7AB001DFF0}" srcOrd="4" destOrd="0" presId="urn:microsoft.com/office/officeart/2018/5/layout/IconLeafLabelList"/>
    <dgm:cxn modelId="{AFC6D8C9-3306-4421-8954-1BAF8CE391DD}" type="presParOf" srcId="{09A8D680-E4F0-426D-B1CD-7D7AB001DFF0}" destId="{7FD2A9D3-8969-46DB-AD10-1E48E1BFCD0B}" srcOrd="0" destOrd="0" presId="urn:microsoft.com/office/officeart/2018/5/layout/IconLeafLabelList"/>
    <dgm:cxn modelId="{D0E247B3-E7EE-4C39-82CC-185CBF39009C}" type="presParOf" srcId="{09A8D680-E4F0-426D-B1CD-7D7AB001DFF0}" destId="{7DC401FD-748F-46DB-83E2-A1BDA4C010D8}" srcOrd="1" destOrd="0" presId="urn:microsoft.com/office/officeart/2018/5/layout/IconLeafLabelList"/>
    <dgm:cxn modelId="{268F5A46-4B56-4A37-AF91-2E6344336C14}" type="presParOf" srcId="{09A8D680-E4F0-426D-B1CD-7D7AB001DFF0}" destId="{C391221A-A530-43EB-9E16-D108DA8BBE68}" srcOrd="2" destOrd="0" presId="urn:microsoft.com/office/officeart/2018/5/layout/IconLeafLabelList"/>
    <dgm:cxn modelId="{B1884BF5-BC81-4627-96EC-8C8E0FF4801D}" type="presParOf" srcId="{09A8D680-E4F0-426D-B1CD-7D7AB001DFF0}" destId="{5971CC57-BD8C-472A-9CA9-BA65979CA4BE}" srcOrd="3" destOrd="0" presId="urn:microsoft.com/office/officeart/2018/5/layout/IconLeafLabelList"/>
    <dgm:cxn modelId="{9C4D233C-BC18-478B-8FB8-839BC9FC3C3D}" type="presParOf" srcId="{F09BEFAB-A2B5-45C4-8918-D97010A1B793}" destId="{4BB84264-A154-4CC9-9AF7-FEA18C4574B1}" srcOrd="5" destOrd="0" presId="urn:microsoft.com/office/officeart/2018/5/layout/IconLeafLabelList"/>
    <dgm:cxn modelId="{2DD4A28A-7754-453C-8E43-16EDC3E2B88C}" type="presParOf" srcId="{F09BEFAB-A2B5-45C4-8918-D97010A1B793}" destId="{AF971035-8FD2-4C76-BF21-4B339891ED1E}" srcOrd="6" destOrd="0" presId="urn:microsoft.com/office/officeart/2018/5/layout/IconLeafLabelList"/>
    <dgm:cxn modelId="{DFC997CF-1268-4E57-90BD-FB28D63A2C0C}" type="presParOf" srcId="{AF971035-8FD2-4C76-BF21-4B339891ED1E}" destId="{0B899388-CC2C-441C-9386-7D45C25714D4}" srcOrd="0" destOrd="0" presId="urn:microsoft.com/office/officeart/2018/5/layout/IconLeafLabelList"/>
    <dgm:cxn modelId="{D4E2EBE5-DF04-4B83-9048-64E211C97FD0}" type="presParOf" srcId="{AF971035-8FD2-4C76-BF21-4B339891ED1E}" destId="{44B2224F-C80C-42BD-916D-40BF4D6E6923}" srcOrd="1" destOrd="0" presId="urn:microsoft.com/office/officeart/2018/5/layout/IconLeafLabelList"/>
    <dgm:cxn modelId="{D6A041FB-10A0-410E-8680-D4A4C409E961}" type="presParOf" srcId="{AF971035-8FD2-4C76-BF21-4B339891ED1E}" destId="{A9A7FE43-982D-41BC-A96E-345369B68438}" srcOrd="2" destOrd="0" presId="urn:microsoft.com/office/officeart/2018/5/layout/IconLeafLabelList"/>
    <dgm:cxn modelId="{DAAF836C-8C41-4B56-BCD8-A1B35617B309}" type="presParOf" srcId="{AF971035-8FD2-4C76-BF21-4B339891ED1E}" destId="{B8D6E503-932D-45E4-AB75-2F6E75293825}"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A5A52-D0A1-4C78-A2CD-63393233EFAC}">
      <dsp:nvSpPr>
        <dsp:cNvPr id="0" name=""/>
        <dsp:cNvSpPr/>
      </dsp:nvSpPr>
      <dsp:spPr>
        <a:xfrm>
          <a:off x="1020487" y="1196949"/>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527AA9-FCC0-4E60-88B1-4DF7E1B8F15C}">
      <dsp:nvSpPr>
        <dsp:cNvPr id="0" name=""/>
        <dsp:cNvSpPr/>
      </dsp:nvSpPr>
      <dsp:spPr>
        <a:xfrm>
          <a:off x="393" y="2379733"/>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kern="1200"/>
            <a:t>Audit ready in two weeks</a:t>
          </a:r>
        </a:p>
      </dsp:txBody>
      <dsp:txXfrm>
        <a:off x="393" y="2379733"/>
        <a:ext cx="3138750" cy="470812"/>
      </dsp:txXfrm>
    </dsp:sp>
    <dsp:sp modelId="{ECF4D898-D9DF-4D37-A63C-BCF57825DA45}">
      <dsp:nvSpPr>
        <dsp:cNvPr id="0" name=""/>
        <dsp:cNvSpPr/>
      </dsp:nvSpPr>
      <dsp:spPr>
        <a:xfrm>
          <a:off x="393" y="2889719"/>
          <a:ext cx="3138750" cy="265875"/>
        </a:xfrm>
        <a:prstGeom prst="rect">
          <a:avLst/>
        </a:prstGeom>
        <a:noFill/>
        <a:ln>
          <a:noFill/>
        </a:ln>
        <a:effectLst/>
      </dsp:spPr>
      <dsp:style>
        <a:lnRef idx="0">
          <a:scrgbClr r="0" g="0" b="0"/>
        </a:lnRef>
        <a:fillRef idx="0">
          <a:scrgbClr r="0" g="0" b="0"/>
        </a:fillRef>
        <a:effectRef idx="0">
          <a:scrgbClr r="0" g="0" b="0"/>
        </a:effectRef>
        <a:fontRef idx="minor"/>
      </dsp:style>
    </dsp:sp>
    <dsp:sp modelId="{4FF6608A-380F-4CF5-BB2E-90F5DE29DAFC}">
      <dsp:nvSpPr>
        <dsp:cNvPr id="0" name=""/>
        <dsp:cNvSpPr/>
      </dsp:nvSpPr>
      <dsp:spPr>
        <a:xfrm>
          <a:off x="4708518" y="1196949"/>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EEDCFA-3E54-4293-B55A-92D91665B3EC}">
      <dsp:nvSpPr>
        <dsp:cNvPr id="0" name=""/>
        <dsp:cNvSpPr/>
      </dsp:nvSpPr>
      <dsp:spPr>
        <a:xfrm>
          <a:off x="3688425" y="2379733"/>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kern="1200"/>
            <a:t>Integrate your systems</a:t>
          </a:r>
        </a:p>
      </dsp:txBody>
      <dsp:txXfrm>
        <a:off x="3688425" y="2379733"/>
        <a:ext cx="3138750" cy="470812"/>
      </dsp:txXfrm>
    </dsp:sp>
    <dsp:sp modelId="{D59D3DEE-86BA-4D0D-AEE8-D4832E0F4731}">
      <dsp:nvSpPr>
        <dsp:cNvPr id="0" name=""/>
        <dsp:cNvSpPr/>
      </dsp:nvSpPr>
      <dsp:spPr>
        <a:xfrm>
          <a:off x="3688425" y="2889719"/>
          <a:ext cx="3138750" cy="265875"/>
        </a:xfrm>
        <a:prstGeom prst="rect">
          <a:avLst/>
        </a:prstGeom>
        <a:noFill/>
        <a:ln>
          <a:noFill/>
        </a:ln>
        <a:effectLst/>
      </dsp:spPr>
      <dsp:style>
        <a:lnRef idx="0">
          <a:scrgbClr r="0" g="0" b="0"/>
        </a:lnRef>
        <a:fillRef idx="0">
          <a:scrgbClr r="0" g="0" b="0"/>
        </a:fillRef>
        <a:effectRef idx="0">
          <a:scrgbClr r="0" g="0" b="0"/>
        </a:effectRef>
        <a:fontRef idx="minor"/>
      </dsp:style>
    </dsp:sp>
    <dsp:sp modelId="{FBFA06E5-089F-4E53-95EC-26B146CF05BF}">
      <dsp:nvSpPr>
        <dsp:cNvPr id="0" name=""/>
        <dsp:cNvSpPr/>
      </dsp:nvSpPr>
      <dsp:spPr>
        <a:xfrm>
          <a:off x="8396550" y="1196949"/>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7D2445-CA22-47F0-AE23-FFE0600E6237}">
      <dsp:nvSpPr>
        <dsp:cNvPr id="0" name=""/>
        <dsp:cNvSpPr/>
      </dsp:nvSpPr>
      <dsp:spPr>
        <a:xfrm>
          <a:off x="7376456" y="2379733"/>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kern="1200"/>
            <a:t>Expenses</a:t>
          </a:r>
        </a:p>
      </dsp:txBody>
      <dsp:txXfrm>
        <a:off x="7376456" y="2379733"/>
        <a:ext cx="3138750" cy="470812"/>
      </dsp:txXfrm>
    </dsp:sp>
    <dsp:sp modelId="{7A4319CC-76BF-44FF-AA39-354F70AF7B2C}">
      <dsp:nvSpPr>
        <dsp:cNvPr id="0" name=""/>
        <dsp:cNvSpPr/>
      </dsp:nvSpPr>
      <dsp:spPr>
        <a:xfrm>
          <a:off x="7376456" y="2889719"/>
          <a:ext cx="3138750" cy="26587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43194-637C-4077-8059-C526CDC3596D}">
      <dsp:nvSpPr>
        <dsp:cNvPr id="0" name=""/>
        <dsp:cNvSpPr/>
      </dsp:nvSpPr>
      <dsp:spPr>
        <a:xfrm>
          <a:off x="476730" y="1291422"/>
          <a:ext cx="1437135" cy="143713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3F7B7C-1271-405B-BEFD-E2B43759416D}">
      <dsp:nvSpPr>
        <dsp:cNvPr id="0" name=""/>
        <dsp:cNvSpPr/>
      </dsp:nvSpPr>
      <dsp:spPr>
        <a:xfrm>
          <a:off x="783004" y="1597696"/>
          <a:ext cx="824585" cy="8245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7C479D-B1AF-41CE-91AF-6278CB3F05B1}">
      <dsp:nvSpPr>
        <dsp:cNvPr id="0" name=""/>
        <dsp:cNvSpPr/>
      </dsp:nvSpPr>
      <dsp:spPr>
        <a:xfrm>
          <a:off x="17317" y="3176189"/>
          <a:ext cx="23559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the need</a:t>
          </a:r>
        </a:p>
      </dsp:txBody>
      <dsp:txXfrm>
        <a:off x="17317" y="3176189"/>
        <a:ext cx="2355959" cy="720000"/>
      </dsp:txXfrm>
    </dsp:sp>
    <dsp:sp modelId="{C09010F7-7BCF-46D2-9A0C-FF6119CBFD57}">
      <dsp:nvSpPr>
        <dsp:cNvPr id="0" name=""/>
        <dsp:cNvSpPr/>
      </dsp:nvSpPr>
      <dsp:spPr>
        <a:xfrm>
          <a:off x="3244982" y="1291422"/>
          <a:ext cx="1437135" cy="143713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2915CB-C84C-415E-A001-E155CEFCCF33}">
      <dsp:nvSpPr>
        <dsp:cNvPr id="0" name=""/>
        <dsp:cNvSpPr/>
      </dsp:nvSpPr>
      <dsp:spPr>
        <a:xfrm>
          <a:off x="3551257" y="1597696"/>
          <a:ext cx="824585" cy="8245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D4D7B9-0112-4DEE-8315-DE61DFEFDE37}">
      <dsp:nvSpPr>
        <dsp:cNvPr id="0" name=""/>
        <dsp:cNvSpPr/>
      </dsp:nvSpPr>
      <dsp:spPr>
        <a:xfrm>
          <a:off x="2785570" y="3176189"/>
          <a:ext cx="23559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Collaborative Inclusion</a:t>
          </a:r>
        </a:p>
      </dsp:txBody>
      <dsp:txXfrm>
        <a:off x="2785570" y="3176189"/>
        <a:ext cx="2355959" cy="720000"/>
      </dsp:txXfrm>
    </dsp:sp>
    <dsp:sp modelId="{7FD2A9D3-8969-46DB-AD10-1E48E1BFCD0B}">
      <dsp:nvSpPr>
        <dsp:cNvPr id="0" name=""/>
        <dsp:cNvSpPr/>
      </dsp:nvSpPr>
      <dsp:spPr>
        <a:xfrm>
          <a:off x="6013235" y="1291422"/>
          <a:ext cx="1437135" cy="143713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C401FD-748F-46DB-83E2-A1BDA4C010D8}">
      <dsp:nvSpPr>
        <dsp:cNvPr id="0" name=""/>
        <dsp:cNvSpPr/>
      </dsp:nvSpPr>
      <dsp:spPr>
        <a:xfrm>
          <a:off x="6319509" y="1597696"/>
          <a:ext cx="824585" cy="8245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71CC57-BD8C-472A-9CA9-BA65979CA4BE}">
      <dsp:nvSpPr>
        <dsp:cNvPr id="0" name=""/>
        <dsp:cNvSpPr/>
      </dsp:nvSpPr>
      <dsp:spPr>
        <a:xfrm>
          <a:off x="5553822" y="3176189"/>
          <a:ext cx="23559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Org-Wide adoption</a:t>
          </a:r>
        </a:p>
      </dsp:txBody>
      <dsp:txXfrm>
        <a:off x="5553822" y="3176189"/>
        <a:ext cx="2355959" cy="720000"/>
      </dsp:txXfrm>
    </dsp:sp>
    <dsp:sp modelId="{0B899388-CC2C-441C-9386-7D45C25714D4}">
      <dsp:nvSpPr>
        <dsp:cNvPr id="0" name=""/>
        <dsp:cNvSpPr/>
      </dsp:nvSpPr>
      <dsp:spPr>
        <a:xfrm>
          <a:off x="8781487" y="1291422"/>
          <a:ext cx="1437135" cy="1437135"/>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B2224F-C80C-42BD-916D-40BF4D6E6923}">
      <dsp:nvSpPr>
        <dsp:cNvPr id="0" name=""/>
        <dsp:cNvSpPr/>
      </dsp:nvSpPr>
      <dsp:spPr>
        <a:xfrm>
          <a:off x="9087762" y="1597696"/>
          <a:ext cx="824585" cy="8245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D6E503-932D-45E4-AB75-2F6E75293825}">
      <dsp:nvSpPr>
        <dsp:cNvPr id="0" name=""/>
        <dsp:cNvSpPr/>
      </dsp:nvSpPr>
      <dsp:spPr>
        <a:xfrm>
          <a:off x="8322075" y="3176189"/>
          <a:ext cx="23559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Share</a:t>
          </a:r>
        </a:p>
      </dsp:txBody>
      <dsp:txXfrm>
        <a:off x="8322075" y="3176189"/>
        <a:ext cx="2355959"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45B589-6E60-4965-B505-027866170405}" type="datetimeFigureOut">
              <a:rPr lang="en-US" smtClean="0"/>
              <a:t>8/19/24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CBAFB9-7DDC-4151-828E-63C4C4B9D9FB}" type="slidenum">
              <a:rPr lang="en-US" smtClean="0"/>
              <a:t>‹#›</a:t>
            </a:fld>
            <a:endParaRPr lang="en-US"/>
          </a:p>
        </p:txBody>
      </p:sp>
    </p:spTree>
    <p:extLst>
      <p:ext uri="{BB962C8B-B14F-4D97-AF65-F5344CB8AC3E}">
        <p14:creationId xmlns:p14="http://schemas.microsoft.com/office/powerpoint/2010/main" val="3200917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 story about what happened when began to understand the dynamics of the business and the systems in organization</a:t>
            </a:r>
          </a:p>
          <a:p>
            <a:endParaRPr lang="en-US"/>
          </a:p>
        </p:txBody>
      </p:sp>
      <p:sp>
        <p:nvSpPr>
          <p:cNvPr id="4" name="Slide Number Placeholder 3"/>
          <p:cNvSpPr>
            <a:spLocks noGrp="1"/>
          </p:cNvSpPr>
          <p:nvPr>
            <p:ph type="sldNum" sz="quarter" idx="5"/>
          </p:nvPr>
        </p:nvSpPr>
        <p:spPr/>
        <p:txBody>
          <a:bodyPr/>
          <a:lstStyle/>
          <a:p>
            <a:fld id="{07CBAFB9-7DDC-4151-828E-63C4C4B9D9FB}" type="slidenum">
              <a:rPr lang="en-US" smtClean="0"/>
              <a:t>1</a:t>
            </a:fld>
            <a:endParaRPr lang="en-US"/>
          </a:p>
        </p:txBody>
      </p:sp>
    </p:spTree>
    <p:extLst>
      <p:ext uri="{BB962C8B-B14F-4D97-AF65-F5344CB8AC3E}">
        <p14:creationId xmlns:p14="http://schemas.microsoft.com/office/powerpoint/2010/main" val="3472199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“the auditors will ask for X, if we do this it will cause an exception”</a:t>
            </a:r>
          </a:p>
          <a:p>
            <a:endParaRPr lang="en-US" dirty="0"/>
          </a:p>
          <a:p>
            <a:r>
              <a:rPr lang="en-US" dirty="0"/>
              <a:t>Call out Marcel on this one</a:t>
            </a:r>
          </a:p>
        </p:txBody>
      </p:sp>
      <p:sp>
        <p:nvSpPr>
          <p:cNvPr id="4" name="Slide Number Placeholder 3"/>
          <p:cNvSpPr>
            <a:spLocks noGrp="1"/>
          </p:cNvSpPr>
          <p:nvPr>
            <p:ph type="sldNum" sz="quarter" idx="5"/>
          </p:nvPr>
        </p:nvSpPr>
        <p:spPr/>
        <p:txBody>
          <a:bodyPr/>
          <a:lstStyle/>
          <a:p>
            <a:fld id="{07CBAFB9-7DDC-4151-828E-63C4C4B9D9FB}" type="slidenum">
              <a:rPr lang="en-US" smtClean="0"/>
              <a:t>10</a:t>
            </a:fld>
            <a:endParaRPr lang="en-US"/>
          </a:p>
        </p:txBody>
      </p:sp>
    </p:spTree>
    <p:extLst>
      <p:ext uri="{BB962C8B-B14F-4D97-AF65-F5344CB8AC3E}">
        <p14:creationId xmlns:p14="http://schemas.microsoft.com/office/powerpoint/2010/main" val="3002339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Evidence requests are tests after all, eh? We already do a ton of TDD, what if we treated our evidence requests as unit tests?</a:t>
            </a:r>
          </a:p>
        </p:txBody>
      </p:sp>
      <p:sp>
        <p:nvSpPr>
          <p:cNvPr id="4" name="Slide Number Placeholder 3"/>
          <p:cNvSpPr>
            <a:spLocks noGrp="1"/>
          </p:cNvSpPr>
          <p:nvPr>
            <p:ph type="sldNum" sz="quarter" idx="5"/>
          </p:nvPr>
        </p:nvSpPr>
        <p:spPr/>
        <p:txBody>
          <a:bodyPr/>
          <a:lstStyle/>
          <a:p>
            <a:fld id="{07CBAFB9-7DDC-4151-828E-63C4C4B9D9FB}" type="slidenum">
              <a:rPr lang="en-US" smtClean="0"/>
              <a:t>11</a:t>
            </a:fld>
            <a:endParaRPr lang="en-US"/>
          </a:p>
        </p:txBody>
      </p:sp>
    </p:spTree>
    <p:extLst>
      <p:ext uri="{BB962C8B-B14F-4D97-AF65-F5344CB8AC3E}">
        <p14:creationId xmlns:p14="http://schemas.microsoft.com/office/powerpoint/2010/main" val="39713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build a </a:t>
            </a:r>
            <a:r>
              <a:rPr lang="en-US" dirty="0" err="1"/>
              <a:t>CoE</a:t>
            </a:r>
            <a:r>
              <a:rPr lang="en-US" dirty="0"/>
              <a:t> when you’re something that doesn’t scale</a:t>
            </a:r>
          </a:p>
        </p:txBody>
      </p:sp>
      <p:sp>
        <p:nvSpPr>
          <p:cNvPr id="4" name="Slide Number Placeholder 3"/>
          <p:cNvSpPr>
            <a:spLocks noGrp="1"/>
          </p:cNvSpPr>
          <p:nvPr>
            <p:ph type="sldNum" sz="quarter" idx="5"/>
          </p:nvPr>
        </p:nvSpPr>
        <p:spPr/>
        <p:txBody>
          <a:bodyPr/>
          <a:lstStyle/>
          <a:p>
            <a:fld id="{07CBAFB9-7DDC-4151-828E-63C4C4B9D9FB}" type="slidenum">
              <a:rPr lang="en-US" smtClean="0"/>
              <a:t>12</a:t>
            </a:fld>
            <a:endParaRPr lang="en-US"/>
          </a:p>
        </p:txBody>
      </p:sp>
    </p:spTree>
    <p:extLst>
      <p:ext uri="{BB962C8B-B14F-4D97-AF65-F5344CB8AC3E}">
        <p14:creationId xmlns:p14="http://schemas.microsoft.com/office/powerpoint/2010/main" val="1763807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takes ~6 months for a feature to become adopted. It takes a year to hit steady state.</a:t>
            </a:r>
          </a:p>
          <a:p>
            <a:endParaRPr lang="en-US" dirty="0"/>
          </a:p>
        </p:txBody>
      </p:sp>
      <p:sp>
        <p:nvSpPr>
          <p:cNvPr id="4" name="Slide Number Placeholder 3"/>
          <p:cNvSpPr>
            <a:spLocks noGrp="1"/>
          </p:cNvSpPr>
          <p:nvPr>
            <p:ph type="sldNum" sz="quarter" idx="5"/>
          </p:nvPr>
        </p:nvSpPr>
        <p:spPr/>
        <p:txBody>
          <a:bodyPr/>
          <a:lstStyle/>
          <a:p>
            <a:fld id="{07CBAFB9-7DDC-4151-828E-63C4C4B9D9FB}" type="slidenum">
              <a:rPr lang="en-US" smtClean="0"/>
              <a:t>13</a:t>
            </a:fld>
            <a:endParaRPr lang="en-US"/>
          </a:p>
        </p:txBody>
      </p:sp>
    </p:spTree>
    <p:extLst>
      <p:ext uri="{BB962C8B-B14F-4D97-AF65-F5344CB8AC3E}">
        <p14:creationId xmlns:p14="http://schemas.microsoft.com/office/powerpoint/2010/main" val="28222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Chose a vendor with an</a:t>
            </a:r>
            <a:r>
              <a:rPr lang="en-US" baseline="0"/>
              <a:t> alpha product</a:t>
            </a:r>
          </a:p>
          <a:p>
            <a:endParaRPr lang="en-US"/>
          </a:p>
        </p:txBody>
      </p:sp>
      <p:sp>
        <p:nvSpPr>
          <p:cNvPr id="4" name="Slide Number Placeholder 3"/>
          <p:cNvSpPr>
            <a:spLocks noGrp="1"/>
          </p:cNvSpPr>
          <p:nvPr>
            <p:ph type="sldNum" sz="quarter" idx="5"/>
          </p:nvPr>
        </p:nvSpPr>
        <p:spPr/>
        <p:txBody>
          <a:bodyPr/>
          <a:lstStyle/>
          <a:p>
            <a:fld id="{07CBAFB9-7DDC-4151-828E-63C4C4B9D9FB}" type="slidenum">
              <a:rPr lang="en-US" smtClean="0"/>
              <a:t>14</a:t>
            </a:fld>
            <a:endParaRPr lang="en-US"/>
          </a:p>
        </p:txBody>
      </p:sp>
    </p:spTree>
    <p:extLst>
      <p:ext uri="{BB962C8B-B14F-4D97-AF65-F5344CB8AC3E}">
        <p14:creationId xmlns:p14="http://schemas.microsoft.com/office/powerpoint/2010/main" val="428355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Easy buttons keep time linear</a:t>
            </a:r>
          </a:p>
          <a:p>
            <a:r>
              <a:rPr lang="en-US" sz="1200" dirty="0"/>
              <a:t>Allow me to stay in flow</a:t>
            </a:r>
          </a:p>
          <a:p>
            <a:r>
              <a:rPr lang="en-US" sz="1200" dirty="0"/>
              <a:t>Shape our focus</a:t>
            </a:r>
          </a:p>
          <a:p>
            <a:endParaRPr lang="en-US" sz="1200" dirty="0"/>
          </a:p>
          <a:p>
            <a:r>
              <a:rPr lang="en-US" sz="1200" dirty="0"/>
              <a:t>Speaking of Expenses I did the only thing a tech worker could do when attempting to explain something that is larger under the surface… an iceberg.</a:t>
            </a:r>
          </a:p>
          <a:p>
            <a:endParaRPr lang="en-US" dirty="0"/>
          </a:p>
          <a:p>
            <a:endParaRPr lang="en-US" dirty="0"/>
          </a:p>
          <a:p>
            <a:r>
              <a:rPr lang="en-US" dirty="0"/>
              <a:t>Glorified To-do list</a:t>
            </a:r>
          </a:p>
          <a:p>
            <a:r>
              <a:rPr lang="en-US" dirty="0"/>
              <a:t>A few steampipe queries “select * from cloud?”</a:t>
            </a:r>
          </a:p>
          <a:p>
            <a:r>
              <a:rPr lang="en-US" dirty="0"/>
              <a:t>But there’s hope</a:t>
            </a:r>
          </a:p>
          <a:p>
            <a:pPr lvl="1"/>
            <a:r>
              <a:rPr lang="en-US" dirty="0"/>
              <a:t>The “compliance architects” can be helpful in ensuring prep, and then</a:t>
            </a:r>
          </a:p>
          <a:p>
            <a:r>
              <a:rPr lang="en-US" dirty="0"/>
              <a:t>If you do everything in there, you’d easily have $100k overnight</a:t>
            </a:r>
          </a:p>
          <a:p>
            <a:pPr lvl="1"/>
            <a:r>
              <a:rPr lang="en-US" dirty="0"/>
              <a:t>You don’t have to, but if your provider is AWS and you’re in Azure… good luck </a:t>
            </a:r>
          </a:p>
          <a:p>
            <a:r>
              <a:rPr lang="en-US" dirty="0"/>
              <a:t>Not recognized by CSA so we’re looking at PwC</a:t>
            </a:r>
          </a:p>
          <a:p>
            <a:endParaRPr lang="en-US" dirty="0"/>
          </a:p>
        </p:txBody>
      </p:sp>
      <p:sp>
        <p:nvSpPr>
          <p:cNvPr id="4" name="Slide Number Placeholder 3"/>
          <p:cNvSpPr>
            <a:spLocks noGrp="1"/>
          </p:cNvSpPr>
          <p:nvPr>
            <p:ph type="sldNum" sz="quarter" idx="5"/>
          </p:nvPr>
        </p:nvSpPr>
        <p:spPr/>
        <p:txBody>
          <a:bodyPr/>
          <a:lstStyle/>
          <a:p>
            <a:fld id="{07CBAFB9-7DDC-4151-828E-63C4C4B9D9FB}" type="slidenum">
              <a:rPr lang="en-US" smtClean="0"/>
              <a:t>15</a:t>
            </a:fld>
            <a:endParaRPr lang="en-US"/>
          </a:p>
        </p:txBody>
      </p:sp>
    </p:spTree>
    <p:extLst>
      <p:ext uri="{BB962C8B-B14F-4D97-AF65-F5344CB8AC3E}">
        <p14:creationId xmlns:p14="http://schemas.microsoft.com/office/powerpoint/2010/main" val="776441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Asterisk are optional, but recommended.</a:t>
            </a:r>
          </a:p>
        </p:txBody>
      </p:sp>
      <p:sp>
        <p:nvSpPr>
          <p:cNvPr id="4" name="Slide Number Placeholder 3"/>
          <p:cNvSpPr>
            <a:spLocks noGrp="1"/>
          </p:cNvSpPr>
          <p:nvPr>
            <p:ph type="sldNum" sz="quarter" idx="5"/>
          </p:nvPr>
        </p:nvSpPr>
        <p:spPr/>
        <p:txBody>
          <a:bodyPr/>
          <a:lstStyle/>
          <a:p>
            <a:fld id="{07CBAFB9-7DDC-4151-828E-63C4C4B9D9FB}" type="slidenum">
              <a:rPr lang="en-US" smtClean="0"/>
              <a:t>16</a:t>
            </a:fld>
            <a:endParaRPr lang="en-US"/>
          </a:p>
        </p:txBody>
      </p:sp>
    </p:spTree>
    <p:extLst>
      <p:ext uri="{BB962C8B-B14F-4D97-AF65-F5344CB8AC3E}">
        <p14:creationId xmlns:p14="http://schemas.microsoft.com/office/powerpoint/2010/main" val="607197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1463" indent="-271463" defTabSz="434340">
              <a:buFont typeface="Arial" panose="020B0604020202020204" pitchFamily="34" charset="0"/>
              <a:buChar char="•"/>
            </a:pPr>
            <a:r>
              <a:rPr lang="en-US" sz="1200" kern="1200">
                <a:solidFill>
                  <a:schemeClr val="tx1"/>
                </a:solidFill>
                <a:latin typeface="+mn-lt"/>
                <a:ea typeface="+mn-ea"/>
                <a:cs typeface="+mn-cs"/>
              </a:rPr>
              <a:t>Strategic</a:t>
            </a:r>
          </a:p>
          <a:p>
            <a:pPr marL="271463" indent="-271463" defTabSz="434340">
              <a:buFont typeface="Arial" panose="020B0604020202020204" pitchFamily="34" charset="0"/>
              <a:buChar char="•"/>
            </a:pPr>
            <a:r>
              <a:rPr lang="en-US" sz="1200" kern="1200">
                <a:solidFill>
                  <a:schemeClr val="tx1"/>
                </a:solidFill>
                <a:latin typeface="+mn-lt"/>
                <a:ea typeface="+mn-ea"/>
                <a:cs typeface="+mn-cs"/>
              </a:rPr>
              <a:t>Cost Effective</a:t>
            </a:r>
          </a:p>
          <a:p>
            <a:pPr marL="271463" indent="-271463" defTabSz="434340">
              <a:buFont typeface="Arial" panose="020B0604020202020204" pitchFamily="34" charset="0"/>
              <a:buChar char="•"/>
            </a:pPr>
            <a:r>
              <a:rPr lang="en-US" sz="1200" kern="1200">
                <a:solidFill>
                  <a:schemeClr val="tx1"/>
                </a:solidFill>
                <a:latin typeface="+mn-lt"/>
                <a:ea typeface="+mn-ea"/>
                <a:cs typeface="+mn-cs"/>
              </a:rPr>
              <a:t>People are excited</a:t>
            </a:r>
          </a:p>
          <a:p>
            <a:pPr marL="271463" indent="-271463" defTabSz="434340">
              <a:buFont typeface="Arial" panose="020B0604020202020204" pitchFamily="34" charset="0"/>
              <a:buChar char="•"/>
            </a:pPr>
            <a:endParaRPr lang="en-US" sz="1200" kern="1200">
              <a:solidFill>
                <a:schemeClr val="tx1"/>
              </a:solidFill>
              <a:latin typeface="+mn-lt"/>
              <a:ea typeface="+mn-ea"/>
              <a:cs typeface="+mn-cs"/>
            </a:endParaRPr>
          </a:p>
          <a:p>
            <a:pPr marL="0" indent="0" defTabSz="434340">
              <a:buFont typeface="Arial" panose="020B0604020202020204" pitchFamily="34" charset="0"/>
              <a:buNone/>
            </a:pPr>
            <a:r>
              <a:rPr lang="en-US" sz="1200" kern="1200">
                <a:solidFill>
                  <a:schemeClr val="tx1"/>
                </a:solidFill>
                <a:latin typeface="+mn-lt"/>
                <a:ea typeface="+mn-ea"/>
                <a:cs typeface="+mn-cs"/>
              </a:rPr>
              <a:t>Hey HR, we have an LMS now – think you can use that for training on lawful hiring?</a:t>
            </a:r>
            <a:endParaRPr lang="en-US"/>
          </a:p>
          <a:p>
            <a:endParaRPr lang="en-US"/>
          </a:p>
        </p:txBody>
      </p:sp>
      <p:sp>
        <p:nvSpPr>
          <p:cNvPr id="4" name="Slide Number Placeholder 3"/>
          <p:cNvSpPr>
            <a:spLocks noGrp="1"/>
          </p:cNvSpPr>
          <p:nvPr>
            <p:ph type="sldNum" sz="quarter" idx="5"/>
          </p:nvPr>
        </p:nvSpPr>
        <p:spPr/>
        <p:txBody>
          <a:bodyPr/>
          <a:lstStyle/>
          <a:p>
            <a:fld id="{07CBAFB9-7DDC-4151-828E-63C4C4B9D9FB}" type="slidenum">
              <a:rPr lang="en-US" smtClean="0"/>
              <a:t>17</a:t>
            </a:fld>
            <a:endParaRPr lang="en-US"/>
          </a:p>
        </p:txBody>
      </p:sp>
    </p:spTree>
    <p:extLst>
      <p:ext uri="{BB962C8B-B14F-4D97-AF65-F5344CB8AC3E}">
        <p14:creationId xmlns:p14="http://schemas.microsoft.com/office/powerpoint/2010/main" val="3921372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CBAFB9-7DDC-4151-828E-63C4C4B9D9FB}" type="slidenum">
              <a:rPr lang="en-US" smtClean="0"/>
              <a:t>18</a:t>
            </a:fld>
            <a:endParaRPr lang="en-US"/>
          </a:p>
        </p:txBody>
      </p:sp>
    </p:spTree>
    <p:extLst>
      <p:ext uri="{BB962C8B-B14F-4D97-AF65-F5344CB8AC3E}">
        <p14:creationId xmlns:p14="http://schemas.microsoft.com/office/powerpoint/2010/main" val="4238637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the compliance solution says all keys should have an expiration date – but don’t give the specific key name, etc.</a:t>
            </a:r>
          </a:p>
          <a:p>
            <a:endParaRPr lang="en-US" dirty="0"/>
          </a:p>
        </p:txBody>
      </p:sp>
      <p:sp>
        <p:nvSpPr>
          <p:cNvPr id="4" name="Slide Number Placeholder 3"/>
          <p:cNvSpPr>
            <a:spLocks noGrp="1"/>
          </p:cNvSpPr>
          <p:nvPr>
            <p:ph type="sldNum" sz="quarter" idx="5"/>
          </p:nvPr>
        </p:nvSpPr>
        <p:spPr/>
        <p:txBody>
          <a:bodyPr/>
          <a:lstStyle/>
          <a:p>
            <a:fld id="{07CBAFB9-7DDC-4151-828E-63C4C4B9D9FB}" type="slidenum">
              <a:rPr lang="en-US" smtClean="0"/>
              <a:t>19</a:t>
            </a:fld>
            <a:endParaRPr lang="en-US"/>
          </a:p>
        </p:txBody>
      </p:sp>
    </p:spTree>
    <p:extLst>
      <p:ext uri="{BB962C8B-B14F-4D97-AF65-F5344CB8AC3E}">
        <p14:creationId xmlns:p14="http://schemas.microsoft.com/office/powerpoint/2010/main" val="2912268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DTH, links are up there. </a:t>
            </a:r>
          </a:p>
          <a:p>
            <a:endParaRPr lang="en-US" dirty="0"/>
          </a:p>
          <a:p>
            <a:r>
              <a:rPr lang="en-US" dirty="0"/>
              <a:t>I’m Dir, Cloud Engineering for O3 Solutions a Birmingham based company. In fact, I’ve been involved in Bham tech for over five years, it’s really a secret tech hub isn’t it? </a:t>
            </a:r>
          </a:p>
          <a:p>
            <a:r>
              <a:rPr lang="en-US" dirty="0"/>
              <a:t>I came here today from another secret tech hub, Western NC. The best small town in the world, between </a:t>
            </a:r>
            <a:r>
              <a:rPr lang="en-US" dirty="0" err="1"/>
              <a:t>Hendo</a:t>
            </a:r>
            <a:r>
              <a:rPr lang="en-US" dirty="0"/>
              <a:t> and Lake Lure. </a:t>
            </a:r>
          </a:p>
          <a:p>
            <a:r>
              <a:rPr lang="en-US" dirty="0"/>
              <a:t>You may not have heard of us, but you may have seen us on TV.</a:t>
            </a:r>
          </a:p>
        </p:txBody>
      </p:sp>
      <p:sp>
        <p:nvSpPr>
          <p:cNvPr id="4" name="Slide Number Placeholder 3"/>
          <p:cNvSpPr>
            <a:spLocks noGrp="1"/>
          </p:cNvSpPr>
          <p:nvPr>
            <p:ph type="sldNum" sz="quarter" idx="5"/>
          </p:nvPr>
        </p:nvSpPr>
        <p:spPr/>
        <p:txBody>
          <a:bodyPr/>
          <a:lstStyle/>
          <a:p>
            <a:fld id="{07CBAFB9-7DDC-4151-828E-63C4C4B9D9FB}" type="slidenum">
              <a:rPr lang="en-US" smtClean="0"/>
              <a:t>2</a:t>
            </a:fld>
            <a:endParaRPr lang="en-US"/>
          </a:p>
        </p:txBody>
      </p:sp>
    </p:spTree>
    <p:extLst>
      <p:ext uri="{BB962C8B-B14F-4D97-AF65-F5344CB8AC3E}">
        <p14:creationId xmlns:p14="http://schemas.microsoft.com/office/powerpoint/2010/main" val="3072435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considering going towards compliance, this will give you an idea of where you stand. </a:t>
            </a:r>
          </a:p>
          <a:p>
            <a:r>
              <a:rPr lang="en-US" dirty="0"/>
              <a:t>No matter where you are in your journey, Steampipe has a module for just about any enterprise system. </a:t>
            </a:r>
          </a:p>
          <a:p>
            <a:endParaRPr lang="en-US" dirty="0"/>
          </a:p>
        </p:txBody>
      </p:sp>
      <p:sp>
        <p:nvSpPr>
          <p:cNvPr id="4" name="Slide Number Placeholder 3"/>
          <p:cNvSpPr>
            <a:spLocks noGrp="1"/>
          </p:cNvSpPr>
          <p:nvPr>
            <p:ph type="sldNum" sz="quarter" idx="5"/>
          </p:nvPr>
        </p:nvSpPr>
        <p:spPr/>
        <p:txBody>
          <a:bodyPr/>
          <a:lstStyle/>
          <a:p>
            <a:fld id="{07CBAFB9-7DDC-4151-828E-63C4C4B9D9FB}" type="slidenum">
              <a:rPr lang="en-US" smtClean="0"/>
              <a:t>20</a:t>
            </a:fld>
            <a:endParaRPr lang="en-US"/>
          </a:p>
        </p:txBody>
      </p:sp>
    </p:spTree>
    <p:extLst>
      <p:ext uri="{BB962C8B-B14F-4D97-AF65-F5344CB8AC3E}">
        <p14:creationId xmlns:p14="http://schemas.microsoft.com/office/powerpoint/2010/main" val="3396266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Sorry, I’m a data guy – VLOOKUP(MATCH(CONCAT))) IS MY JAM.</a:t>
            </a:r>
          </a:p>
          <a:p>
            <a:endParaRPr lang="en-US"/>
          </a:p>
        </p:txBody>
      </p:sp>
      <p:sp>
        <p:nvSpPr>
          <p:cNvPr id="4" name="Slide Number Placeholder 3"/>
          <p:cNvSpPr>
            <a:spLocks noGrp="1"/>
          </p:cNvSpPr>
          <p:nvPr>
            <p:ph type="sldNum" sz="quarter" idx="5"/>
          </p:nvPr>
        </p:nvSpPr>
        <p:spPr/>
        <p:txBody>
          <a:bodyPr/>
          <a:lstStyle/>
          <a:p>
            <a:fld id="{07CBAFB9-7DDC-4151-828E-63C4C4B9D9FB}" type="slidenum">
              <a:rPr lang="en-US" smtClean="0"/>
              <a:t>23</a:t>
            </a:fld>
            <a:endParaRPr lang="en-US"/>
          </a:p>
        </p:txBody>
      </p:sp>
    </p:spTree>
    <p:extLst>
      <p:ext uri="{BB962C8B-B14F-4D97-AF65-F5344CB8AC3E}">
        <p14:creationId xmlns:p14="http://schemas.microsoft.com/office/powerpoint/2010/main" val="638301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easy buttons keep time linear</a:t>
            </a:r>
          </a:p>
        </p:txBody>
      </p:sp>
      <p:sp>
        <p:nvSpPr>
          <p:cNvPr id="4" name="Slide Number Placeholder 3"/>
          <p:cNvSpPr>
            <a:spLocks noGrp="1"/>
          </p:cNvSpPr>
          <p:nvPr>
            <p:ph type="sldNum" sz="quarter" idx="5"/>
          </p:nvPr>
        </p:nvSpPr>
        <p:spPr/>
        <p:txBody>
          <a:bodyPr/>
          <a:lstStyle/>
          <a:p>
            <a:fld id="{07CBAFB9-7DDC-4151-828E-63C4C4B9D9FB}" type="slidenum">
              <a:rPr lang="en-US" smtClean="0"/>
              <a:t>25</a:t>
            </a:fld>
            <a:endParaRPr lang="en-US"/>
          </a:p>
        </p:txBody>
      </p:sp>
    </p:spTree>
    <p:extLst>
      <p:ext uri="{BB962C8B-B14F-4D97-AF65-F5344CB8AC3E}">
        <p14:creationId xmlns:p14="http://schemas.microsoft.com/office/powerpoint/2010/main" val="3115655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repeat yourself</a:t>
            </a:r>
          </a:p>
        </p:txBody>
      </p:sp>
      <p:sp>
        <p:nvSpPr>
          <p:cNvPr id="4" name="Slide Number Placeholder 3"/>
          <p:cNvSpPr>
            <a:spLocks noGrp="1"/>
          </p:cNvSpPr>
          <p:nvPr>
            <p:ph type="sldNum" sz="quarter" idx="5"/>
          </p:nvPr>
        </p:nvSpPr>
        <p:spPr/>
        <p:txBody>
          <a:bodyPr/>
          <a:lstStyle/>
          <a:p>
            <a:fld id="{07CBAFB9-7DDC-4151-828E-63C4C4B9D9FB}" type="slidenum">
              <a:rPr lang="en-US" smtClean="0"/>
              <a:t>26</a:t>
            </a:fld>
            <a:endParaRPr lang="en-US"/>
          </a:p>
        </p:txBody>
      </p:sp>
    </p:spTree>
    <p:extLst>
      <p:ext uri="{BB962C8B-B14F-4D97-AF65-F5344CB8AC3E}">
        <p14:creationId xmlns:p14="http://schemas.microsoft.com/office/powerpoint/2010/main" val="1920299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Evidence requests are tests after all, eh? We already do a ton of TDD, what if we treated our evidence requests as unit tests?</a:t>
            </a:r>
          </a:p>
        </p:txBody>
      </p:sp>
      <p:sp>
        <p:nvSpPr>
          <p:cNvPr id="4" name="Slide Number Placeholder 3"/>
          <p:cNvSpPr>
            <a:spLocks noGrp="1"/>
          </p:cNvSpPr>
          <p:nvPr>
            <p:ph type="sldNum" sz="quarter" idx="5"/>
          </p:nvPr>
        </p:nvSpPr>
        <p:spPr/>
        <p:txBody>
          <a:bodyPr/>
          <a:lstStyle/>
          <a:p>
            <a:fld id="{07CBAFB9-7DDC-4151-828E-63C4C4B9D9FB}" type="slidenum">
              <a:rPr lang="en-US" smtClean="0"/>
              <a:t>27</a:t>
            </a:fld>
            <a:endParaRPr lang="en-US"/>
          </a:p>
        </p:txBody>
      </p:sp>
    </p:spTree>
    <p:extLst>
      <p:ext uri="{BB962C8B-B14F-4D97-AF65-F5344CB8AC3E}">
        <p14:creationId xmlns:p14="http://schemas.microsoft.com/office/powerpoint/2010/main" val="785621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ton of lessons learned, but if you follow blameless – it’s not the why but the how that’s important. </a:t>
            </a:r>
          </a:p>
          <a:p>
            <a:r>
              <a:rPr lang="en-US" dirty="0"/>
              <a:t>Don’t worry, I’ll dig into this wall of text soon for now let’s check in on what went well and what did not</a:t>
            </a:r>
          </a:p>
        </p:txBody>
      </p:sp>
      <p:sp>
        <p:nvSpPr>
          <p:cNvPr id="4" name="Slide Number Placeholder 3"/>
          <p:cNvSpPr>
            <a:spLocks noGrp="1"/>
          </p:cNvSpPr>
          <p:nvPr>
            <p:ph type="sldNum" sz="quarter" idx="5"/>
          </p:nvPr>
        </p:nvSpPr>
        <p:spPr/>
        <p:txBody>
          <a:bodyPr/>
          <a:lstStyle/>
          <a:p>
            <a:fld id="{07CBAFB9-7DDC-4151-828E-63C4C4B9D9FB}" type="slidenum">
              <a:rPr lang="en-US" smtClean="0"/>
              <a:t>28</a:t>
            </a:fld>
            <a:endParaRPr lang="en-US"/>
          </a:p>
        </p:txBody>
      </p:sp>
    </p:spTree>
    <p:extLst>
      <p:ext uri="{BB962C8B-B14F-4D97-AF65-F5344CB8AC3E}">
        <p14:creationId xmlns:p14="http://schemas.microsoft.com/office/powerpoint/2010/main" val="1172902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FFFFFF"/>
                </a:solidFill>
                <a:effectLst/>
                <a:latin typeface="Arial" panose="020B0604020202020204" pitchFamily="34" charset="0"/>
              </a:rPr>
              <a:t>O3 is the </a:t>
            </a:r>
            <a:r>
              <a:rPr lang="en-US" sz="1200" b="0" i="0" u="none" strike="noStrike" dirty="0">
                <a:solidFill>
                  <a:srgbClr val="8BC34A"/>
                </a:solidFill>
                <a:effectLst/>
                <a:latin typeface="Arial" panose="020B0604020202020204" pitchFamily="34" charset="0"/>
              </a:rPr>
              <a:t>market leading </a:t>
            </a:r>
            <a:r>
              <a:rPr lang="en-US" sz="1200" b="0" i="0" u="none" strike="noStrike" dirty="0">
                <a:solidFill>
                  <a:srgbClr val="FFFFFF"/>
                </a:solidFill>
                <a:effectLst/>
                <a:latin typeface="Arial" panose="020B0604020202020204" pitchFamily="34" charset="0"/>
              </a:rPr>
              <a:t>agile project management software built specifically to support </a:t>
            </a:r>
            <a:r>
              <a:rPr lang="en-US" sz="1200" b="0" i="0" u="none" strike="noStrike" dirty="0">
                <a:solidFill>
                  <a:srgbClr val="8BC34A"/>
                </a:solidFill>
                <a:effectLst/>
                <a:latin typeface="Arial" panose="020B0604020202020204" pitchFamily="34" charset="0"/>
              </a:rPr>
              <a:t>Advanced Work Packaging (AWP) in capital construction projects</a:t>
            </a:r>
            <a:r>
              <a:rPr lang="en-US" sz="1200" b="0" i="0" u="none" strike="noStrike" dirty="0">
                <a:solidFill>
                  <a:srgbClr val="FFFFFF"/>
                </a:solidFill>
                <a:effectLst/>
                <a:latin typeface="Arial" panose="020B0604020202020204" pitchFamily="34" charset="0"/>
              </a:rPr>
              <a:t>. It’s the only solution on the market with </a:t>
            </a:r>
            <a:r>
              <a:rPr lang="en-US" sz="1200" b="0" i="0" u="none" strike="noStrike" dirty="0">
                <a:solidFill>
                  <a:srgbClr val="8BC34A"/>
                </a:solidFill>
                <a:effectLst/>
                <a:latin typeface="Arial" panose="020B0604020202020204" pitchFamily="34" charset="0"/>
              </a:rPr>
              <a:t>true work package </a:t>
            </a:r>
            <a:r>
              <a:rPr lang="en-US" sz="1200" b="0" i="0" u="none" strike="noStrike" dirty="0">
                <a:solidFill>
                  <a:srgbClr val="FFFFFF"/>
                </a:solidFill>
                <a:effectLst/>
                <a:latin typeface="Arial" panose="020B0604020202020204" pitchFamily="34" charset="0"/>
              </a:rPr>
              <a:t>management. </a:t>
            </a:r>
            <a:r>
              <a:rPr lang="en-US" b="0" i="0" dirty="0">
                <a:solidFill>
                  <a:srgbClr val="FFFFFF"/>
                </a:solidFill>
                <a:effectLst/>
                <a:highlight>
                  <a:srgbClr val="FFFFFF"/>
                </a:highlight>
                <a:latin typeface="Tahoma" panose="020B0604030504040204" pitchFamily="34" charset="0"/>
              </a:rPr>
              <a:t>O3 Solutions helps Owner / Operators, EPC Firms, and Contractors building industrial capital assets transform the way they do business with agile methodologies and digital </a:t>
            </a:r>
            <a:r>
              <a:rPr lang="en-US" b="0" i="0">
                <a:solidFill>
                  <a:srgbClr val="FFFFFF"/>
                </a:solidFill>
                <a:effectLst/>
                <a:highlight>
                  <a:srgbClr val="FFFFFF"/>
                </a:highlight>
                <a:latin typeface="Tahoma" panose="020B0604030504040204" pitchFamily="34" charset="0"/>
              </a:rPr>
              <a:t>solutions.</a:t>
            </a:r>
            <a:r>
              <a:rPr lang="en-US" sz="1200" b="0" i="0" u="none" strike="noStrike">
                <a:solidFill>
                  <a:srgbClr val="FFFFFF"/>
                </a:solidFill>
                <a:effectLst/>
                <a:latin typeface="Arial" panose="020B0604020202020204" pitchFamily="34" charset="0"/>
              </a:rPr>
              <a:t>No</a:t>
            </a:r>
            <a:r>
              <a:rPr lang="en-US" sz="1200" b="0" i="0" u="none" strike="noStrike" dirty="0">
                <a:solidFill>
                  <a:srgbClr val="FFFFFF"/>
                </a:solidFill>
                <a:effectLst/>
                <a:latin typeface="Arial" panose="020B0604020202020204" pitchFamily="34" charset="0"/>
              </a:rPr>
              <a:t> matter the size of the project, from </a:t>
            </a:r>
            <a:r>
              <a:rPr lang="en-US" sz="1200" b="0" i="0" u="none" strike="noStrike" dirty="0">
                <a:solidFill>
                  <a:srgbClr val="8BC34A"/>
                </a:solidFill>
                <a:effectLst/>
                <a:latin typeface="Arial" panose="020B0604020202020204" pitchFamily="34" charset="0"/>
              </a:rPr>
              <a:t>small-cap to mega projects</a:t>
            </a:r>
            <a:r>
              <a:rPr lang="en-US" sz="1200" b="0" i="0" u="none" strike="noStrike" dirty="0">
                <a:solidFill>
                  <a:srgbClr val="FFFFFF"/>
                </a:solidFill>
                <a:effectLst/>
                <a:latin typeface="Arial" panose="020B0604020202020204" pitchFamily="34" charset="0"/>
              </a:rPr>
              <a:t>, O3 is scalable and can support your AWP maturity journey. </a:t>
            </a:r>
            <a:r>
              <a:rPr lang="en-US" sz="1200" b="0" i="0" dirty="0">
                <a:solidFill>
                  <a:srgbClr val="000000"/>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spc="2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FFFFFF"/>
                </a:highlight>
                <a:latin typeface="Tahoma" panose="020B0604030504040204" pitchFamily="34" charset="0"/>
              </a:rPr>
              <a:t>O3 Solutions helps our clients learn how to effectively create, track, and manage work packages using our web-based software. Create 10+ types of work packages easily for projects of all types and sizes using our cloud-based platform. Establishing a successful Advanced Work Packaging (AWP) program is effective and straightforward when using the Power of O3. </a:t>
            </a:r>
            <a:endParaRPr lang="en-US" sz="1200" spc="20" dirty="0">
              <a:solidFill>
                <a:schemeClr val="bg1">
                  <a:lumMod val="95000"/>
                </a:schemeClr>
              </a:solidFill>
              <a:latin typeface="Raleway SemiBold" panose="020B0703030101060003" pitchFamily="34" charset="0"/>
            </a:endParaRPr>
          </a:p>
          <a:p>
            <a:endParaRPr lang="en-US" dirty="0"/>
          </a:p>
          <a:p>
            <a:r>
              <a:rPr lang="en-US" dirty="0"/>
              <a:t>Here’s a quick snapshot of O3 by the numbers. Some highlights include O3 being used on over 550 projects worldwide which includes Owners, EPCs and Contractors. Of those organizations there are over 20 thousand users managing over 10 types of work packages all on one single platform. And we have a very high NPS score as well as client satisfaction rate. </a:t>
            </a:r>
            <a:br>
              <a:rPr lang="en-US" dirty="0"/>
            </a:br>
            <a:endParaRPr lang="en-US" dirty="0"/>
          </a:p>
        </p:txBody>
      </p:sp>
      <p:sp>
        <p:nvSpPr>
          <p:cNvPr id="4" name="Slide Number Placeholder 3"/>
          <p:cNvSpPr>
            <a:spLocks noGrp="1"/>
          </p:cNvSpPr>
          <p:nvPr>
            <p:ph type="sldNum" sz="quarter" idx="5"/>
          </p:nvPr>
        </p:nvSpPr>
        <p:spPr/>
        <p:txBody>
          <a:bodyPr/>
          <a:lstStyle/>
          <a:p>
            <a:fld id="{58762349-6ACF-4622-AE73-0AE9758A5720}" type="slidenum">
              <a:rPr lang="en-US" smtClean="0"/>
              <a:t>3</a:t>
            </a:fld>
            <a:endParaRPr lang="en-US"/>
          </a:p>
        </p:txBody>
      </p:sp>
    </p:spTree>
    <p:extLst>
      <p:ext uri="{BB962C8B-B14F-4D97-AF65-F5344CB8AC3E}">
        <p14:creationId xmlns:p14="http://schemas.microsoft.com/office/powerpoint/2010/main" val="974200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story about how you can build a ISMP on a low budget, make audits suck less, and improve how we communicate with/to/from security. This is the hardest thing I’ve ever done in my career, and I hope to make it easier for all of you no matter your domain of expertise, and some tools/tricks to take back home with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developers we build Hello World, not Hello Secure World. That’s one reason I’m excited about projects like .NET Aspire that provide an opinionated cloud resource deployments – secure by default.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Everyone deserves security right? 50% have been in data breaches.</a:t>
            </a:r>
          </a:p>
          <a:p>
            <a:endParaRPr lang="en-US" dirty="0"/>
          </a:p>
        </p:txBody>
      </p:sp>
      <p:sp>
        <p:nvSpPr>
          <p:cNvPr id="4" name="Slide Number Placeholder 3"/>
          <p:cNvSpPr>
            <a:spLocks noGrp="1"/>
          </p:cNvSpPr>
          <p:nvPr>
            <p:ph type="sldNum" sz="quarter" idx="5"/>
          </p:nvPr>
        </p:nvSpPr>
        <p:spPr/>
        <p:txBody>
          <a:bodyPr/>
          <a:lstStyle/>
          <a:p>
            <a:fld id="{07CBAFB9-7DDC-4151-828E-63C4C4B9D9FB}" type="slidenum">
              <a:rPr lang="en-US" smtClean="0"/>
              <a:t>4</a:t>
            </a:fld>
            <a:endParaRPr lang="en-US"/>
          </a:p>
        </p:txBody>
      </p:sp>
    </p:spTree>
    <p:extLst>
      <p:ext uri="{BB962C8B-B14F-4D97-AF65-F5344CB8AC3E}">
        <p14:creationId xmlns:p14="http://schemas.microsoft.com/office/powerpoint/2010/main" val="1876632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ton of lessons learned, but if you follow blameless – it’s not the why but the how that’s important. </a:t>
            </a:r>
          </a:p>
          <a:p>
            <a:r>
              <a:rPr lang="en-US" dirty="0"/>
              <a:t>Don’t worry, I’ll dig into this wall of text soon for now let’s check in on what went well and what did not</a:t>
            </a:r>
          </a:p>
        </p:txBody>
      </p:sp>
      <p:sp>
        <p:nvSpPr>
          <p:cNvPr id="4" name="Slide Number Placeholder 3"/>
          <p:cNvSpPr>
            <a:spLocks noGrp="1"/>
          </p:cNvSpPr>
          <p:nvPr>
            <p:ph type="sldNum" sz="quarter" idx="5"/>
          </p:nvPr>
        </p:nvSpPr>
        <p:spPr/>
        <p:txBody>
          <a:bodyPr/>
          <a:lstStyle/>
          <a:p>
            <a:fld id="{07CBAFB9-7DDC-4151-828E-63C4C4B9D9FB}" type="slidenum">
              <a:rPr lang="en-US" smtClean="0"/>
              <a:t>5</a:t>
            </a:fld>
            <a:endParaRPr lang="en-US"/>
          </a:p>
        </p:txBody>
      </p:sp>
    </p:spTree>
    <p:extLst>
      <p:ext uri="{BB962C8B-B14F-4D97-AF65-F5344CB8AC3E}">
        <p14:creationId xmlns:p14="http://schemas.microsoft.com/office/powerpoint/2010/main" val="1379967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had seen security done right, seen it done bad. But I’m no</a:t>
            </a:r>
            <a:r>
              <a:rPr lang="en-US" baseline="0" dirty="0"/>
              <a:t> CISSP, or other certification… I’m a factotum with a little industry experience working in compliance environments. And often security felt like </a:t>
            </a:r>
            <a:r>
              <a:rPr lang="en-US" baseline="0" dirty="0" err="1"/>
              <a:t>vogon</a:t>
            </a:r>
            <a:r>
              <a:rPr lang="en-US" baseline="0" dirty="0"/>
              <a:t> slap sticks every time I needed to do anything.</a:t>
            </a:r>
            <a:endParaRPr lang="en-US" dirty="0"/>
          </a:p>
          <a:p>
            <a:endParaRPr lang="en-US" dirty="0"/>
          </a:p>
        </p:txBody>
      </p:sp>
      <p:sp>
        <p:nvSpPr>
          <p:cNvPr id="4" name="Slide Number Placeholder 3"/>
          <p:cNvSpPr>
            <a:spLocks noGrp="1"/>
          </p:cNvSpPr>
          <p:nvPr>
            <p:ph type="sldNum" sz="quarter" idx="5"/>
          </p:nvPr>
        </p:nvSpPr>
        <p:spPr/>
        <p:txBody>
          <a:bodyPr/>
          <a:lstStyle/>
          <a:p>
            <a:fld id="{07CBAFB9-7DDC-4151-828E-63C4C4B9D9FB}" type="slidenum">
              <a:rPr lang="en-US" smtClean="0"/>
              <a:t>6</a:t>
            </a:fld>
            <a:endParaRPr lang="en-US"/>
          </a:p>
        </p:txBody>
      </p:sp>
    </p:spTree>
    <p:extLst>
      <p:ext uri="{BB962C8B-B14F-4D97-AF65-F5344CB8AC3E}">
        <p14:creationId xmlns:p14="http://schemas.microsoft.com/office/powerpoint/2010/main" val="2653725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 2 compliance is a framework that ensures organizations securely manage and protect customer data by adhering to rigorous controls based on trust service principles like security, availability, processing integrity, confidentiality, and privacy.</a:t>
            </a:r>
          </a:p>
          <a:p>
            <a:endParaRPr lang="en-US"/>
          </a:p>
          <a:p>
            <a:endParaRPr lang="en-US"/>
          </a:p>
        </p:txBody>
      </p:sp>
      <p:sp>
        <p:nvSpPr>
          <p:cNvPr id="4" name="Slide Number Placeholder 3"/>
          <p:cNvSpPr>
            <a:spLocks noGrp="1"/>
          </p:cNvSpPr>
          <p:nvPr>
            <p:ph type="sldNum" sz="quarter" idx="5"/>
          </p:nvPr>
        </p:nvSpPr>
        <p:spPr/>
        <p:txBody>
          <a:bodyPr/>
          <a:lstStyle/>
          <a:p>
            <a:fld id="{07CBAFB9-7DDC-4151-828E-63C4C4B9D9FB}" type="slidenum">
              <a:rPr lang="en-US" smtClean="0"/>
              <a:t>7</a:t>
            </a:fld>
            <a:endParaRPr lang="en-US"/>
          </a:p>
        </p:txBody>
      </p:sp>
    </p:spTree>
    <p:extLst>
      <p:ext uri="{BB962C8B-B14F-4D97-AF65-F5344CB8AC3E}">
        <p14:creationId xmlns:p14="http://schemas.microsoft.com/office/powerpoint/2010/main" val="2803509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a:t>
            </a:r>
            <a:r>
              <a:rPr lang="en-US" dirty="0" err="1"/>
              <a:t>scrumfall</a:t>
            </a:r>
            <a:r>
              <a:rPr lang="en-US" dirty="0"/>
              <a:t>, Bugs go into the top of the sprint and knocked out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fully integrated an operational data store that seamlessly connects with every system across our business, ensuring comprehensive and unified access to all critical data.</a:t>
            </a:r>
          </a:p>
          <a:p>
            <a:endParaRPr lang="en-US" dirty="0"/>
          </a:p>
          <a:p>
            <a:r>
              <a:rPr lang="en-US" dirty="0"/>
              <a:t>Being Lean/Agile </a:t>
            </a:r>
            <a:r>
              <a:rPr lang="en-US" dirty="0" err="1"/>
              <a:t>haD</a:t>
            </a:r>
            <a:r>
              <a:rPr lang="en-US" dirty="0"/>
              <a:t> made us successful</a:t>
            </a:r>
          </a:p>
          <a:p>
            <a:pPr lvl="1"/>
            <a:r>
              <a:rPr lang="en-US" dirty="0"/>
              <a:t>In a team with high-trust, this incredible environment works against you</a:t>
            </a:r>
          </a:p>
          <a:p>
            <a:pPr lvl="2"/>
            <a:r>
              <a:rPr lang="en-US" dirty="0"/>
              <a:t>We’re putting in barriers, without established value</a:t>
            </a:r>
          </a:p>
          <a:p>
            <a:pPr lvl="1"/>
            <a:r>
              <a:rPr lang="en-US" dirty="0"/>
              <a:t>Need to clear self openers</a:t>
            </a:r>
          </a:p>
          <a:p>
            <a:pPr lvl="1"/>
            <a:r>
              <a:rPr lang="en-US" dirty="0"/>
              <a:t>Sometimes there’s only two eyes to do merge.</a:t>
            </a:r>
          </a:p>
          <a:p>
            <a:endParaRPr lang="en-US" dirty="0"/>
          </a:p>
        </p:txBody>
      </p:sp>
      <p:sp>
        <p:nvSpPr>
          <p:cNvPr id="4" name="Slide Number Placeholder 3"/>
          <p:cNvSpPr>
            <a:spLocks noGrp="1"/>
          </p:cNvSpPr>
          <p:nvPr>
            <p:ph type="sldNum" sz="quarter" idx="5"/>
          </p:nvPr>
        </p:nvSpPr>
        <p:spPr/>
        <p:txBody>
          <a:bodyPr/>
          <a:lstStyle/>
          <a:p>
            <a:fld id="{07CBAFB9-7DDC-4151-828E-63C4C4B9D9FB}" type="slidenum">
              <a:rPr lang="en-US" smtClean="0"/>
              <a:t>8</a:t>
            </a:fld>
            <a:endParaRPr lang="en-US"/>
          </a:p>
        </p:txBody>
      </p:sp>
    </p:spTree>
    <p:extLst>
      <p:ext uri="{BB962C8B-B14F-4D97-AF65-F5344CB8AC3E}">
        <p14:creationId xmlns:p14="http://schemas.microsoft.com/office/powerpoint/2010/main" val="2437692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Someone had to own SOC 2 and I’d been a developer, sys admin, data</a:t>
            </a:r>
            <a:r>
              <a:rPr lang="en-US" dirty="0"/>
              <a:t> and software architect roles so I spoke the language. How do you build a </a:t>
            </a:r>
            <a:r>
              <a:rPr lang="en-US" dirty="0" err="1"/>
              <a:t>CoE</a:t>
            </a:r>
            <a:r>
              <a:rPr lang="en-US" dirty="0"/>
              <a:t> when you’re something that doesn’t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greatest challenges we faced was introducing new concepts, and instead of locking everything down (although we did) eventually I realized we needed a different approach.</a:t>
            </a:r>
          </a:p>
          <a:p>
            <a:endParaRPr lang="en-US" dirty="0"/>
          </a:p>
        </p:txBody>
      </p:sp>
      <p:sp>
        <p:nvSpPr>
          <p:cNvPr id="4" name="Slide Number Placeholder 3"/>
          <p:cNvSpPr>
            <a:spLocks noGrp="1"/>
          </p:cNvSpPr>
          <p:nvPr>
            <p:ph type="sldNum" sz="quarter" idx="5"/>
          </p:nvPr>
        </p:nvSpPr>
        <p:spPr/>
        <p:txBody>
          <a:bodyPr/>
          <a:lstStyle/>
          <a:p>
            <a:fld id="{07CBAFB9-7DDC-4151-828E-63C4C4B9D9FB}" type="slidenum">
              <a:rPr lang="en-US" smtClean="0"/>
              <a:t>9</a:t>
            </a:fld>
            <a:endParaRPr lang="en-US"/>
          </a:p>
        </p:txBody>
      </p:sp>
    </p:spTree>
    <p:extLst>
      <p:ext uri="{BB962C8B-B14F-4D97-AF65-F5344CB8AC3E}">
        <p14:creationId xmlns:p14="http://schemas.microsoft.com/office/powerpoint/2010/main" val="785748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a:lvl1pPr>
          </a:lstStyle>
          <a:p>
            <a:r>
              <a:rPr lang="en-US"/>
              <a:t>@shellninja</a:t>
            </a:r>
          </a:p>
        </p:txBody>
      </p:sp>
    </p:spTree>
    <p:extLst>
      <p:ext uri="{BB962C8B-B14F-4D97-AF65-F5344CB8AC3E}">
        <p14:creationId xmlns:p14="http://schemas.microsoft.com/office/powerpoint/2010/main" val="3806924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lvl1pPr>
          </a:lstStyle>
          <a:p>
            <a:r>
              <a:rPr lang="en-US"/>
              <a:t>@shellninja</a:t>
            </a:r>
          </a:p>
        </p:txBody>
      </p:sp>
    </p:spTree>
    <p:extLst>
      <p:ext uri="{BB962C8B-B14F-4D97-AF65-F5344CB8AC3E}">
        <p14:creationId xmlns:p14="http://schemas.microsoft.com/office/powerpoint/2010/main" val="205699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48FE17-5037-4AF0-86E3-0D7EDFD0308C}" type="datetimeFigureOut">
              <a:rPr lang="en-US" smtClean="0"/>
              <a:t>8/19/24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lvl1pPr>
          </a:lstStyle>
          <a:p>
            <a:r>
              <a:rPr lang="en-US"/>
              <a:t>@shellninja</a:t>
            </a:r>
          </a:p>
        </p:txBody>
      </p:sp>
    </p:spTree>
    <p:extLst>
      <p:ext uri="{BB962C8B-B14F-4D97-AF65-F5344CB8AC3E}">
        <p14:creationId xmlns:p14="http://schemas.microsoft.com/office/powerpoint/2010/main" val="384689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48FE17-5037-4AF0-86E3-0D7EDFD0308C}" type="datetimeFigureOut">
              <a:rPr lang="en-US" smtClean="0"/>
              <a:t>8/19/24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lvl1pPr>
          </a:lstStyle>
          <a:p>
            <a:r>
              <a:rPr lang="en-US"/>
              <a:t>@shellninja</a:t>
            </a:r>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291339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48FE17-5037-4AF0-86E3-0D7EDFD0308C}" type="datetimeFigureOut">
              <a:rPr lang="en-US" smtClean="0"/>
              <a:t>8/19/24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lvl1pPr>
          </a:lstStyle>
          <a:p>
            <a:r>
              <a:rPr lang="en-US"/>
              <a:t>@shellninja</a:t>
            </a:r>
          </a:p>
        </p:txBody>
      </p:sp>
    </p:spTree>
    <p:extLst>
      <p:ext uri="{BB962C8B-B14F-4D97-AF65-F5344CB8AC3E}">
        <p14:creationId xmlns:p14="http://schemas.microsoft.com/office/powerpoint/2010/main" val="2323224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648FE17-5037-4AF0-86E3-0D7EDFD0308C}" type="datetimeFigureOut">
              <a:rPr lang="en-US" smtClean="0"/>
              <a:t>8/19/24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lvl1pPr>
          </a:lstStyle>
          <a:p>
            <a:r>
              <a:rPr lang="en-US"/>
              <a:t>@shellninja</a:t>
            </a:r>
          </a:p>
        </p:txBody>
      </p:sp>
    </p:spTree>
    <p:extLst>
      <p:ext uri="{BB962C8B-B14F-4D97-AF65-F5344CB8AC3E}">
        <p14:creationId xmlns:p14="http://schemas.microsoft.com/office/powerpoint/2010/main" val="4193133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648FE17-5037-4AF0-86E3-0D7EDFD0308C}" type="datetimeFigureOut">
              <a:rPr lang="en-US" smtClean="0"/>
              <a:t>8/19/24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lvl1pPr>
          </a:lstStyle>
          <a:p>
            <a:r>
              <a:rPr lang="en-US"/>
              <a:t>@shellninja</a:t>
            </a:r>
          </a:p>
        </p:txBody>
      </p:sp>
    </p:spTree>
    <p:extLst>
      <p:ext uri="{BB962C8B-B14F-4D97-AF65-F5344CB8AC3E}">
        <p14:creationId xmlns:p14="http://schemas.microsoft.com/office/powerpoint/2010/main" val="194556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48FE17-5037-4AF0-86E3-0D7EDFD0308C}"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r>
              <a:rPr lang="en-US"/>
              <a:t>@shellninja</a:t>
            </a:r>
          </a:p>
        </p:txBody>
      </p:sp>
    </p:spTree>
    <p:extLst>
      <p:ext uri="{BB962C8B-B14F-4D97-AF65-F5344CB8AC3E}">
        <p14:creationId xmlns:p14="http://schemas.microsoft.com/office/powerpoint/2010/main" val="306869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48FE17-5037-4AF0-86E3-0D7EDFD0308C}"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r>
              <a:rPr lang="en-US"/>
              <a:t>@shellninja</a:t>
            </a:r>
          </a:p>
        </p:txBody>
      </p:sp>
    </p:spTree>
    <p:extLst>
      <p:ext uri="{BB962C8B-B14F-4D97-AF65-F5344CB8AC3E}">
        <p14:creationId xmlns:p14="http://schemas.microsoft.com/office/powerpoint/2010/main" val="25810028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30E88A3-5F0B-AE94-68BC-0D70F910D4DE}"/>
              </a:ext>
            </a:extLst>
          </p:cNvPr>
          <p:cNvSpPr/>
          <p:nvPr userDrawn="1"/>
        </p:nvSpPr>
        <p:spPr>
          <a:xfrm>
            <a:off x="1" y="0"/>
            <a:ext cx="6172200" cy="6858000"/>
          </a:xfrm>
          <a:prstGeom prst="rect">
            <a:avLst/>
          </a:prstGeom>
          <a:gradFill flip="none" rotWithShape="1">
            <a:gsLst>
              <a:gs pos="62000">
                <a:srgbClr val="6EA0A2"/>
              </a:gs>
              <a:gs pos="36000">
                <a:srgbClr val="378083"/>
              </a:gs>
              <a:gs pos="6000">
                <a:schemeClr val="tx1"/>
              </a:gs>
              <a:gs pos="84000">
                <a:schemeClr val="tx1">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F8E14C-8F2A-5AF0-8D04-CCD5FA5AED45}"/>
              </a:ext>
            </a:extLst>
          </p:cNvPr>
          <p:cNvSpPr>
            <a:spLocks noGrp="1"/>
          </p:cNvSpPr>
          <p:nvPr>
            <p:ph type="title" hasCustomPrompt="1"/>
          </p:nvPr>
        </p:nvSpPr>
        <p:spPr>
          <a:xfrm>
            <a:off x="6172200" y="365125"/>
            <a:ext cx="5181600" cy="1325563"/>
          </a:xfrm>
        </p:spPr>
        <p:txBody>
          <a:bodyPr/>
          <a:lstStyle>
            <a:lvl1pPr algn="ctr">
              <a:defRPr/>
            </a:lvl1pPr>
          </a:lstStyle>
          <a:p>
            <a:r>
              <a:rPr lang="en-US"/>
              <a:t>Agenda</a:t>
            </a:r>
          </a:p>
        </p:txBody>
      </p:sp>
      <p:sp>
        <p:nvSpPr>
          <p:cNvPr id="4" name="Content Placeholder 3">
            <a:extLst>
              <a:ext uri="{FF2B5EF4-FFF2-40B4-BE49-F238E27FC236}">
                <a16:creationId xmlns:a16="http://schemas.microsoft.com/office/drawing/2014/main" id="{1E948C88-BBE6-0427-B9CD-A3E83DBDB7E3}"/>
              </a:ext>
            </a:extLst>
          </p:cNvPr>
          <p:cNvSpPr>
            <a:spLocks noGrp="1"/>
          </p:cNvSpPr>
          <p:nvPr>
            <p:ph sz="half" idx="2"/>
          </p:nvPr>
        </p:nvSpPr>
        <p:spPr>
          <a:xfrm>
            <a:off x="6172200" y="1690688"/>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group of white buildings&#10;&#10;Description automatically generated">
            <a:extLst>
              <a:ext uri="{FF2B5EF4-FFF2-40B4-BE49-F238E27FC236}">
                <a16:creationId xmlns:a16="http://schemas.microsoft.com/office/drawing/2014/main" id="{EC9571AB-5CB8-0795-48E1-64A052B9D7C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80682" b="44737"/>
          <a:stretch/>
        </p:blipFill>
        <p:spPr>
          <a:xfrm rot="9393617">
            <a:off x="-339402" y="3741056"/>
            <a:ext cx="2355202" cy="3789948"/>
          </a:xfrm>
          <a:prstGeom prst="rect">
            <a:avLst/>
          </a:prstGeom>
        </p:spPr>
      </p:pic>
      <p:pic>
        <p:nvPicPr>
          <p:cNvPr id="11" name="Picture 10" descr="A group of white buildings&#10;&#10;Description automatically generated">
            <a:extLst>
              <a:ext uri="{FF2B5EF4-FFF2-40B4-BE49-F238E27FC236}">
                <a16:creationId xmlns:a16="http://schemas.microsoft.com/office/drawing/2014/main" id="{7BC2F159-AE46-732E-F9F1-EAC592D6C5E0}"/>
              </a:ext>
            </a:extLst>
          </p:cNvPr>
          <p:cNvPicPr>
            <a:picLocks noChangeAspect="1"/>
          </p:cNvPicPr>
          <p:nvPr userDrawn="1"/>
        </p:nvPicPr>
        <p:blipFill rotWithShape="1">
          <a:blip r:embed="rId2">
            <a:alphaModFix amt="31000"/>
            <a:extLst>
              <a:ext uri="{28A0092B-C50C-407E-A947-70E740481C1C}">
                <a14:useLocalDpi xmlns:a14="http://schemas.microsoft.com/office/drawing/2010/main" val="0"/>
              </a:ext>
            </a:extLst>
          </a:blip>
          <a:srcRect l="62517" t="3270" r="157" b="52550"/>
          <a:stretch/>
        </p:blipFill>
        <p:spPr>
          <a:xfrm>
            <a:off x="1335207" y="-174441"/>
            <a:ext cx="4550701" cy="3029888"/>
          </a:xfrm>
          <a:prstGeom prst="rect">
            <a:avLst/>
          </a:prstGeom>
        </p:spPr>
      </p:pic>
    </p:spTree>
    <p:extLst>
      <p:ext uri="{BB962C8B-B14F-4D97-AF65-F5344CB8AC3E}">
        <p14:creationId xmlns:p14="http://schemas.microsoft.com/office/powerpoint/2010/main" val="192795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48FE17-5037-4AF0-86E3-0D7EDFD0308C}"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r>
              <a:rPr lang="en-US"/>
              <a:t>@shellninja</a:t>
            </a:r>
          </a:p>
        </p:txBody>
      </p:sp>
    </p:spTree>
    <p:extLst>
      <p:ext uri="{BB962C8B-B14F-4D97-AF65-F5344CB8AC3E}">
        <p14:creationId xmlns:p14="http://schemas.microsoft.com/office/powerpoint/2010/main" val="1500502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648FE17-5037-4AF0-86E3-0D7EDFD0308C}"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r>
              <a:rPr lang="en-US"/>
              <a:t>@shellninja</a:t>
            </a:r>
          </a:p>
        </p:txBody>
      </p:sp>
    </p:spTree>
    <p:extLst>
      <p:ext uri="{BB962C8B-B14F-4D97-AF65-F5344CB8AC3E}">
        <p14:creationId xmlns:p14="http://schemas.microsoft.com/office/powerpoint/2010/main" val="34075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48FE17-5037-4AF0-86E3-0D7EDFD0308C}" type="datetimeFigureOut">
              <a:rPr lang="en-US" smtClean="0"/>
              <a:t>8/19/24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lvl1pPr>
          </a:lstStyle>
          <a:p>
            <a:r>
              <a:rPr lang="en-US"/>
              <a:t>@shellninja</a:t>
            </a:r>
          </a:p>
        </p:txBody>
      </p:sp>
    </p:spTree>
    <p:extLst>
      <p:ext uri="{BB962C8B-B14F-4D97-AF65-F5344CB8AC3E}">
        <p14:creationId xmlns:p14="http://schemas.microsoft.com/office/powerpoint/2010/main" val="2119346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48FE17-5037-4AF0-86E3-0D7EDFD0308C}" type="datetimeFigureOut">
              <a:rPr lang="en-US" smtClean="0"/>
              <a:t>8/19/24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a:lvl1pPr>
          </a:lstStyle>
          <a:p>
            <a:r>
              <a:rPr lang="en-US"/>
              <a:t>@shellninja</a:t>
            </a:r>
          </a:p>
        </p:txBody>
      </p:sp>
    </p:spTree>
    <p:extLst>
      <p:ext uri="{BB962C8B-B14F-4D97-AF65-F5344CB8AC3E}">
        <p14:creationId xmlns:p14="http://schemas.microsoft.com/office/powerpoint/2010/main" val="1625125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48FE17-5037-4AF0-86E3-0D7EDFD0308C}" type="datetimeFigureOut">
              <a:rPr lang="en-US" smtClean="0"/>
              <a:t>8/19/24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lvl1pPr>
          </a:lstStyle>
          <a:p>
            <a:r>
              <a:rPr lang="en-US"/>
              <a:t>@shellninja</a:t>
            </a:r>
          </a:p>
        </p:txBody>
      </p:sp>
    </p:spTree>
    <p:extLst>
      <p:ext uri="{BB962C8B-B14F-4D97-AF65-F5344CB8AC3E}">
        <p14:creationId xmlns:p14="http://schemas.microsoft.com/office/powerpoint/2010/main" val="1130451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48FE17-5037-4AF0-86E3-0D7EDFD0308C}" type="datetimeFigureOut">
              <a:rPr lang="en-US" smtClean="0"/>
              <a:t>8/19/24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a:t>@shellninja</a:t>
            </a:r>
          </a:p>
        </p:txBody>
      </p:sp>
    </p:spTree>
    <p:extLst>
      <p:ext uri="{BB962C8B-B14F-4D97-AF65-F5344CB8AC3E}">
        <p14:creationId xmlns:p14="http://schemas.microsoft.com/office/powerpoint/2010/main" val="1205438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48FE17-5037-4AF0-86E3-0D7EDFD0308C}" type="datetimeFigureOut">
              <a:rPr lang="en-US" smtClean="0"/>
              <a:t>8/19/24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lvl1pPr>
          </a:lstStyle>
          <a:p>
            <a:r>
              <a:rPr lang="en-US"/>
              <a:t>@shellninja</a:t>
            </a:r>
          </a:p>
        </p:txBody>
      </p:sp>
    </p:spTree>
    <p:extLst>
      <p:ext uri="{BB962C8B-B14F-4D97-AF65-F5344CB8AC3E}">
        <p14:creationId xmlns:p14="http://schemas.microsoft.com/office/powerpoint/2010/main" val="500525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48FE17-5037-4AF0-86E3-0D7EDFD0308C}" type="datetimeFigureOut">
              <a:rPr lang="en-US" smtClean="0"/>
              <a:t>8/19/24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lvl1pPr>
          </a:lstStyle>
          <a:p>
            <a:r>
              <a:rPr lang="en-US"/>
              <a:t>@shellninja</a:t>
            </a:r>
          </a:p>
        </p:txBody>
      </p:sp>
    </p:spTree>
    <p:extLst>
      <p:ext uri="{BB962C8B-B14F-4D97-AF65-F5344CB8AC3E}">
        <p14:creationId xmlns:p14="http://schemas.microsoft.com/office/powerpoint/2010/main" val="3305877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648FE17-5037-4AF0-86E3-0D7EDFD0308C}" type="datetimeFigureOut">
              <a:rPr lang="en-US" smtClean="0"/>
              <a:t>8/19/24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8D4EF19-9B8B-42F1-8B23-7503D98F9472}" type="slidenum">
              <a:rPr lang="en-US" smtClean="0"/>
              <a:t>‹#›</a:t>
            </a:fld>
            <a:endParaRPr lang="en-US"/>
          </a:p>
        </p:txBody>
      </p:sp>
    </p:spTree>
    <p:extLst>
      <p:ext uri="{BB962C8B-B14F-4D97-AF65-F5344CB8AC3E}">
        <p14:creationId xmlns:p14="http://schemas.microsoft.com/office/powerpoint/2010/main" val="2972158069"/>
      </p:ext>
    </p:extLst>
  </p:cSld>
  <p:clrMap bg1="dk1" tx1="lt1" bg2="dk2" tx2="lt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 id="2147484333" r:id="rId16"/>
    <p:sldLayoutId id="2147484334" r:id="rId17"/>
    <p:sldLayoutId id="2147484088" r:id="rId18"/>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8.jpeg"/><Relationship Id="rId4" Type="http://schemas.openxmlformats.org/officeDocument/2006/relationships/image" Target="../media/image37.jpe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1.svg"/><Relationship Id="rId5" Type="http://schemas.openxmlformats.org/officeDocument/2006/relationships/image" Target="../media/image32.png"/><Relationship Id="rId4" Type="http://schemas.openxmlformats.org/officeDocument/2006/relationships/image" Target="../media/image31.sv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5.jpe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hyperlink" Target="https://supabase.com/blog/supabase-soc2" TargetMode="External"/><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davidhawthorne.com/" TargetMode="External"/></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68.gif"/></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shellninja" TargetMode="External"/><Relationship Id="rId11" Type="http://schemas.openxmlformats.org/officeDocument/2006/relationships/image" Target="../media/image8.jpeg"/><Relationship Id="rId5" Type="http://schemas.openxmlformats.org/officeDocument/2006/relationships/hyperlink" Target="https://davidhawthorne.com/" TargetMode="External"/><Relationship Id="rId10" Type="http://schemas.openxmlformats.org/officeDocument/2006/relationships/image" Target="../media/image7.jpeg"/><Relationship Id="rId4" Type="http://schemas.openxmlformats.org/officeDocument/2006/relationships/image" Target="../media/image3.png"/><Relationship Id="rId9"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hyperlink" Target="https://hub.steampipe.io/"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www.pfsense.org/" TargetMode="External"/><Relationship Id="rId5" Type="http://schemas.openxmlformats.org/officeDocument/2006/relationships/hyperlink" Target="https://wazuh.com/" TargetMode="External"/><Relationship Id="rId4" Type="http://schemas.openxmlformats.org/officeDocument/2006/relationships/hyperlink" Target="https://github.com/prowler-cloud/prowle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davidhawthorne.com/" TargetMode="External"/><Relationship Id="rId4" Type="http://schemas.openxmlformats.org/officeDocument/2006/relationships/hyperlink" Target="https://github.com/shellninja/DevOpsDaysBham2024"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svg"/><Relationship Id="rId2" Type="http://schemas.openxmlformats.org/officeDocument/2006/relationships/notesSlide" Target="../notesSlides/notesSlide3.xml"/><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19" Type="http://schemas.openxmlformats.org/officeDocument/2006/relationships/image" Target="../media/image25.sv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sv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5F75E-68A6-8C78-A05F-0A89C4D9DCBA}"/>
              </a:ext>
            </a:extLst>
          </p:cNvPr>
          <p:cNvSpPr>
            <a:spLocks noGrp="1"/>
          </p:cNvSpPr>
          <p:nvPr>
            <p:ph type="ctrTitle"/>
          </p:nvPr>
        </p:nvSpPr>
        <p:spPr>
          <a:xfrm>
            <a:off x="457201" y="706657"/>
            <a:ext cx="11260898" cy="2874471"/>
          </a:xfrm>
        </p:spPr>
        <p:txBody>
          <a:bodyPr anchor="ctr">
            <a:normAutofit/>
          </a:bodyPr>
          <a:lstStyle/>
          <a:p>
            <a:pPr algn="l"/>
            <a:r>
              <a:rPr lang="en-US" sz="6200"/>
              <a:t>Delivering Value through </a:t>
            </a:r>
            <a:r>
              <a:rPr lang="en-US" sz="6200" err="1"/>
              <a:t>Dev</a:t>
            </a:r>
            <a:r>
              <a:rPr lang="en-US" sz="6200" b="1" u="sng" err="1"/>
              <a:t>Sec</a:t>
            </a:r>
            <a:r>
              <a:rPr lang="en-US" sz="6200" err="1"/>
              <a:t>Ops</a:t>
            </a:r>
            <a:r>
              <a:rPr lang="en-US" sz="6200"/>
              <a:t>:</a:t>
            </a:r>
            <a:br>
              <a:rPr lang="en-US" sz="6200"/>
            </a:br>
            <a:r>
              <a:rPr lang="en-US" sz="6200"/>
              <a:t> a Post-Incident Review</a:t>
            </a:r>
          </a:p>
        </p:txBody>
      </p:sp>
      <p:sp>
        <p:nvSpPr>
          <p:cNvPr id="3" name="Subtitle 2">
            <a:extLst>
              <a:ext uri="{FF2B5EF4-FFF2-40B4-BE49-F238E27FC236}">
                <a16:creationId xmlns:a16="http://schemas.microsoft.com/office/drawing/2014/main" id="{E3EEA2F4-EDA2-E098-D1C8-222DDD2CD15F}"/>
              </a:ext>
            </a:extLst>
          </p:cNvPr>
          <p:cNvSpPr>
            <a:spLocks noGrp="1"/>
          </p:cNvSpPr>
          <p:nvPr>
            <p:ph type="subTitle" idx="1"/>
          </p:nvPr>
        </p:nvSpPr>
        <p:spPr>
          <a:xfrm>
            <a:off x="1155558" y="4307684"/>
            <a:ext cx="9544153" cy="1906846"/>
          </a:xfrm>
        </p:spPr>
        <p:txBody>
          <a:bodyPr anchor="t">
            <a:normAutofit fontScale="40000" lnSpcReduction="20000"/>
          </a:bodyPr>
          <a:lstStyle/>
          <a:p>
            <a:pPr algn="l"/>
            <a:endParaRPr lang="en-US" sz="3000"/>
          </a:p>
          <a:p>
            <a:pPr algn="l"/>
            <a:r>
              <a:rPr lang="en-US" sz="10100"/>
              <a:t>David Hawthorne </a:t>
            </a:r>
          </a:p>
          <a:p>
            <a:pPr algn="l"/>
            <a:r>
              <a:rPr lang="en-US" sz="10100"/>
              <a:t>davidhawthorne.com | @shellninja </a:t>
            </a:r>
          </a:p>
          <a:p>
            <a:pPr algn="l"/>
            <a:br>
              <a:rPr lang="en-US" sz="3000"/>
            </a:br>
            <a:endParaRPr lang="en-US" sz="3000"/>
          </a:p>
        </p:txBody>
      </p:sp>
      <p:sp>
        <p:nvSpPr>
          <p:cNvPr id="4" name="TextBox 3">
            <a:extLst>
              <a:ext uri="{FF2B5EF4-FFF2-40B4-BE49-F238E27FC236}">
                <a16:creationId xmlns:a16="http://schemas.microsoft.com/office/drawing/2014/main" id="{B9C9BAEA-0333-B675-501A-B50118F5B760}"/>
              </a:ext>
            </a:extLst>
          </p:cNvPr>
          <p:cNvSpPr txBox="1"/>
          <p:nvPr/>
        </p:nvSpPr>
        <p:spPr>
          <a:xfrm>
            <a:off x="10699711" y="6488668"/>
            <a:ext cx="1446756" cy="369332"/>
          </a:xfrm>
          <a:prstGeom prst="rect">
            <a:avLst/>
          </a:prstGeom>
          <a:noFill/>
        </p:spPr>
        <p:txBody>
          <a:bodyPr wrap="square" rtlCol="0">
            <a:spAutoFit/>
          </a:bodyPr>
          <a:lstStyle/>
          <a:p>
            <a:pPr algn="r"/>
            <a:r>
              <a:rPr lang="en-US"/>
              <a:t>@shellninja</a:t>
            </a:r>
          </a:p>
        </p:txBody>
      </p:sp>
    </p:spTree>
    <p:extLst>
      <p:ext uri="{BB962C8B-B14F-4D97-AF65-F5344CB8AC3E}">
        <p14:creationId xmlns:p14="http://schemas.microsoft.com/office/powerpoint/2010/main" val="1390630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8">
            <a:extLst>
              <a:ext uri="{FF2B5EF4-FFF2-40B4-BE49-F238E27FC236}">
                <a16:creationId xmlns:a16="http://schemas.microsoft.com/office/drawing/2014/main" id="{E6AC7D02-0407-A083-BC6E-3F5E8CE58E2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65778" y="2697106"/>
            <a:ext cx="7626222" cy="4296463"/>
          </a:xfrm>
        </p:spPr>
      </p:pic>
      <p:sp>
        <p:nvSpPr>
          <p:cNvPr id="4" name="Title 3">
            <a:extLst>
              <a:ext uri="{FF2B5EF4-FFF2-40B4-BE49-F238E27FC236}">
                <a16:creationId xmlns:a16="http://schemas.microsoft.com/office/drawing/2014/main" id="{67FEC673-1396-F84D-9431-C2BFF09022B7}"/>
              </a:ext>
            </a:extLst>
          </p:cNvPr>
          <p:cNvSpPr>
            <a:spLocks noGrp="1"/>
          </p:cNvSpPr>
          <p:nvPr>
            <p:ph type="title"/>
          </p:nvPr>
        </p:nvSpPr>
        <p:spPr>
          <a:xfrm>
            <a:off x="589009" y="502400"/>
            <a:ext cx="3367171" cy="1818064"/>
          </a:xfrm>
        </p:spPr>
        <p:txBody>
          <a:bodyPr vert="horz" lIns="91440" tIns="45720" rIns="91440" bIns="45720" rtlCol="0" anchor="ctr">
            <a:normAutofit/>
          </a:bodyPr>
          <a:lstStyle/>
          <a:p>
            <a:pPr algn="ctr"/>
            <a:r>
              <a:rPr lang="en-US" sz="2800" kern="1200" dirty="0">
                <a:solidFill>
                  <a:schemeClr val="tx1"/>
                </a:solidFill>
                <a:latin typeface="+mj-lt"/>
                <a:ea typeface="+mj-ea"/>
                <a:cs typeface="+mj-cs"/>
              </a:rPr>
              <a:t>How do you make a </a:t>
            </a:r>
            <a:r>
              <a:rPr lang="en-US" sz="2800" kern="1200" dirty="0" err="1">
                <a:solidFill>
                  <a:schemeClr val="tx1"/>
                </a:solidFill>
                <a:latin typeface="+mj-lt"/>
                <a:ea typeface="+mj-ea"/>
                <a:cs typeface="+mj-cs"/>
              </a:rPr>
              <a:t>CoE</a:t>
            </a:r>
            <a:r>
              <a:rPr lang="en-US" sz="2800" kern="1200" dirty="0">
                <a:solidFill>
                  <a:schemeClr val="tx1"/>
                </a:solidFill>
                <a:latin typeface="+mj-lt"/>
                <a:ea typeface="+mj-ea"/>
                <a:cs typeface="+mj-cs"/>
              </a:rPr>
              <a:t> of 1?</a:t>
            </a:r>
          </a:p>
        </p:txBody>
      </p:sp>
      <p:pic>
        <p:nvPicPr>
          <p:cNvPr id="5124" name="Picture 4">
            <a:extLst>
              <a:ext uri="{FF2B5EF4-FFF2-40B4-BE49-F238E27FC236}">
                <a16:creationId xmlns:a16="http://schemas.microsoft.com/office/drawing/2014/main" id="{051E2B7C-58D8-2440-E846-8F8A465B6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8594" b="19829"/>
          <a:stretch/>
        </p:blipFill>
        <p:spPr bwMode="auto">
          <a:xfrm>
            <a:off x="4378308" y="5"/>
            <a:ext cx="7813692" cy="28267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C2D9D850-0961-C4C5-B275-467E75151D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31"/>
          <a:stretch/>
        </p:blipFill>
        <p:spPr bwMode="auto">
          <a:xfrm>
            <a:off x="-1" y="2826737"/>
            <a:ext cx="4565779" cy="40312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68324B-5679-5219-FE28-27621509F9C7}"/>
              </a:ext>
            </a:extLst>
          </p:cNvPr>
          <p:cNvSpPr txBox="1"/>
          <p:nvPr/>
        </p:nvSpPr>
        <p:spPr>
          <a:xfrm>
            <a:off x="10699711" y="6488668"/>
            <a:ext cx="1446756" cy="369332"/>
          </a:xfrm>
          <a:prstGeom prst="rect">
            <a:avLst/>
          </a:prstGeom>
          <a:noFill/>
        </p:spPr>
        <p:txBody>
          <a:bodyPr wrap="square" rtlCol="0">
            <a:spAutoFit/>
          </a:bodyPr>
          <a:lstStyle/>
          <a:p>
            <a:pPr algn="r"/>
            <a:r>
              <a:rPr lang="en-US"/>
              <a:t>@shellninja</a:t>
            </a:r>
          </a:p>
        </p:txBody>
      </p:sp>
      <p:sp>
        <p:nvSpPr>
          <p:cNvPr id="5" name="TextBox 4">
            <a:extLst>
              <a:ext uri="{FF2B5EF4-FFF2-40B4-BE49-F238E27FC236}">
                <a16:creationId xmlns:a16="http://schemas.microsoft.com/office/drawing/2014/main" id="{D70000E5-C206-E99F-9250-B5B664EFD13E}"/>
              </a:ext>
            </a:extLst>
          </p:cNvPr>
          <p:cNvSpPr txBox="1"/>
          <p:nvPr/>
        </p:nvSpPr>
        <p:spPr>
          <a:xfrm>
            <a:off x="4596531" y="6581001"/>
            <a:ext cx="4347556" cy="276999"/>
          </a:xfrm>
          <a:prstGeom prst="rect">
            <a:avLst/>
          </a:prstGeom>
          <a:noFill/>
        </p:spPr>
        <p:txBody>
          <a:bodyPr wrap="square" rtlCol="0">
            <a:spAutoFit/>
          </a:bodyPr>
          <a:lstStyle/>
          <a:p>
            <a:r>
              <a:rPr lang="en-US" sz="1200" dirty="0"/>
              <a:t>https://</a:t>
            </a:r>
            <a:r>
              <a:rPr lang="en-US" sz="1200" dirty="0" err="1"/>
              <a:t>tenor.com</a:t>
            </a:r>
            <a:r>
              <a:rPr lang="en-US" sz="1200" dirty="0"/>
              <a:t>/view/gif-gif-24673481</a:t>
            </a:r>
          </a:p>
        </p:txBody>
      </p:sp>
      <p:sp>
        <p:nvSpPr>
          <p:cNvPr id="7" name="TextBox 6">
            <a:extLst>
              <a:ext uri="{FF2B5EF4-FFF2-40B4-BE49-F238E27FC236}">
                <a16:creationId xmlns:a16="http://schemas.microsoft.com/office/drawing/2014/main" id="{B09C29A4-200F-15AD-2E73-2806096372F0}"/>
              </a:ext>
            </a:extLst>
          </p:cNvPr>
          <p:cNvSpPr txBox="1"/>
          <p:nvPr/>
        </p:nvSpPr>
        <p:spPr>
          <a:xfrm>
            <a:off x="105407" y="6355600"/>
            <a:ext cx="4272901" cy="415498"/>
          </a:xfrm>
          <a:prstGeom prst="rect">
            <a:avLst/>
          </a:prstGeom>
          <a:noFill/>
        </p:spPr>
        <p:txBody>
          <a:bodyPr wrap="square">
            <a:spAutoFit/>
          </a:bodyPr>
          <a:lstStyle/>
          <a:p>
            <a:pPr algn="r"/>
            <a:r>
              <a:rPr lang="en-US" sz="1050" dirty="0"/>
              <a:t>https://</a:t>
            </a:r>
            <a:r>
              <a:rPr lang="en-US" sz="1050" dirty="0" err="1"/>
              <a:t>commons.wikimedia.org</a:t>
            </a:r>
            <a:r>
              <a:rPr lang="en-US" sz="1050" dirty="0"/>
              <a:t>/wiki/File:Lifeguard_jumping_into_action,_Ocean_City,_June_27_,2007.jpg</a:t>
            </a:r>
          </a:p>
        </p:txBody>
      </p:sp>
      <p:sp>
        <p:nvSpPr>
          <p:cNvPr id="8" name="TextBox 7">
            <a:extLst>
              <a:ext uri="{FF2B5EF4-FFF2-40B4-BE49-F238E27FC236}">
                <a16:creationId xmlns:a16="http://schemas.microsoft.com/office/drawing/2014/main" id="{0D8F77D7-9D47-262D-27D9-DAB953ED0AB7}"/>
              </a:ext>
            </a:extLst>
          </p:cNvPr>
          <p:cNvSpPr txBox="1"/>
          <p:nvPr/>
        </p:nvSpPr>
        <p:spPr>
          <a:xfrm>
            <a:off x="6015372" y="2434579"/>
            <a:ext cx="6176628" cy="253916"/>
          </a:xfrm>
          <a:prstGeom prst="rect">
            <a:avLst/>
          </a:prstGeom>
          <a:noFill/>
        </p:spPr>
        <p:txBody>
          <a:bodyPr wrap="square">
            <a:spAutoFit/>
          </a:bodyPr>
          <a:lstStyle/>
          <a:p>
            <a:pPr algn="r"/>
            <a:r>
              <a:rPr lang="en-US" sz="1050" dirty="0"/>
              <a:t>https://</a:t>
            </a:r>
            <a:r>
              <a:rPr lang="en-US" sz="1050" dirty="0" err="1"/>
              <a:t>commons.wikimedia.org</a:t>
            </a:r>
            <a:r>
              <a:rPr lang="en-US" sz="1050" dirty="0"/>
              <a:t>/wiki/File:Police_blockade_during_January_16_events.jpg</a:t>
            </a:r>
          </a:p>
        </p:txBody>
      </p:sp>
    </p:spTree>
    <p:extLst>
      <p:ext uri="{BB962C8B-B14F-4D97-AF65-F5344CB8AC3E}">
        <p14:creationId xmlns:p14="http://schemas.microsoft.com/office/powerpoint/2010/main" val="191766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2A35B80-E3A6-06A4-FBB5-B05EE4FF7F8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54956" y="1825625"/>
            <a:ext cx="5364663"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095E15-FF28-9F70-2AA9-245A74D49E5E}"/>
              </a:ext>
            </a:extLst>
          </p:cNvPr>
          <p:cNvSpPr>
            <a:spLocks noGrp="1"/>
          </p:cNvSpPr>
          <p:nvPr>
            <p:ph type="title"/>
          </p:nvPr>
        </p:nvSpPr>
        <p:spPr/>
        <p:txBody>
          <a:bodyPr/>
          <a:lstStyle/>
          <a:p>
            <a:r>
              <a:rPr lang="en-US"/>
              <a:t>You need to make CM for that!</a:t>
            </a:r>
          </a:p>
        </p:txBody>
      </p:sp>
      <p:pic>
        <p:nvPicPr>
          <p:cNvPr id="7" name="Picture 6">
            <a:extLst>
              <a:ext uri="{FF2B5EF4-FFF2-40B4-BE49-F238E27FC236}">
                <a16:creationId xmlns:a16="http://schemas.microsoft.com/office/drawing/2014/main" id="{8F615E55-E2B5-136A-0659-65DF4D75876E}"/>
              </a:ext>
            </a:extLst>
          </p:cNvPr>
          <p:cNvPicPr>
            <a:picLocks noChangeAspect="1"/>
          </p:cNvPicPr>
          <p:nvPr/>
        </p:nvPicPr>
        <p:blipFill>
          <a:blip r:embed="rId4"/>
          <a:stretch>
            <a:fillRect/>
          </a:stretch>
        </p:blipFill>
        <p:spPr>
          <a:xfrm>
            <a:off x="3912" y="2581156"/>
            <a:ext cx="12184175" cy="1695687"/>
          </a:xfrm>
          <a:prstGeom prst="rect">
            <a:avLst/>
          </a:prstGeom>
        </p:spPr>
      </p:pic>
      <p:sp>
        <p:nvSpPr>
          <p:cNvPr id="3" name="TextBox 2">
            <a:extLst>
              <a:ext uri="{FF2B5EF4-FFF2-40B4-BE49-F238E27FC236}">
                <a16:creationId xmlns:a16="http://schemas.microsoft.com/office/drawing/2014/main" id="{A768113E-59E3-3F55-E0F5-A4805BF24359}"/>
              </a:ext>
            </a:extLst>
          </p:cNvPr>
          <p:cNvSpPr txBox="1"/>
          <p:nvPr/>
        </p:nvSpPr>
        <p:spPr>
          <a:xfrm>
            <a:off x="10699711" y="6488668"/>
            <a:ext cx="1446756" cy="369332"/>
          </a:xfrm>
          <a:prstGeom prst="rect">
            <a:avLst/>
          </a:prstGeom>
          <a:noFill/>
        </p:spPr>
        <p:txBody>
          <a:bodyPr wrap="square" rtlCol="0">
            <a:spAutoFit/>
          </a:bodyPr>
          <a:lstStyle/>
          <a:p>
            <a:pPr algn="r"/>
            <a:r>
              <a:rPr lang="en-US"/>
              <a:t>@shellninja</a:t>
            </a:r>
          </a:p>
        </p:txBody>
      </p:sp>
    </p:spTree>
    <p:extLst>
      <p:ext uri="{BB962C8B-B14F-4D97-AF65-F5344CB8AC3E}">
        <p14:creationId xmlns:p14="http://schemas.microsoft.com/office/powerpoint/2010/main" val="73204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81C8A89-BE72-F6A4-9847-0DD5951ACB55}"/>
              </a:ext>
            </a:extLst>
          </p:cNvPr>
          <p:cNvSpPr>
            <a:spLocks noGrp="1"/>
          </p:cNvSpPr>
          <p:nvPr>
            <p:ph type="title"/>
          </p:nvPr>
        </p:nvSpPr>
        <p:spPr>
          <a:xfrm>
            <a:off x="1057025" y="922644"/>
            <a:ext cx="5040285" cy="1169585"/>
          </a:xfrm>
        </p:spPr>
        <p:txBody>
          <a:bodyPr vert="horz" lIns="91440" tIns="45720" rIns="91440" bIns="45720" rtlCol="0" anchor="b">
            <a:normAutofit/>
          </a:bodyPr>
          <a:lstStyle/>
          <a:p>
            <a:r>
              <a:rPr lang="en-US" sz="4000"/>
              <a:t>Three years later:</a:t>
            </a:r>
          </a:p>
        </p:txBody>
      </p:sp>
      <p:sp>
        <p:nvSpPr>
          <p:cNvPr id="2" name="Content Placeholder 1">
            <a:extLst>
              <a:ext uri="{FF2B5EF4-FFF2-40B4-BE49-F238E27FC236}">
                <a16:creationId xmlns:a16="http://schemas.microsoft.com/office/drawing/2014/main" id="{40545CD9-0A89-A091-B70C-CABFB805F984}"/>
              </a:ext>
            </a:extLst>
          </p:cNvPr>
          <p:cNvSpPr>
            <a:spLocks noGrp="1"/>
          </p:cNvSpPr>
          <p:nvPr>
            <p:ph sz="half" idx="1"/>
          </p:nvPr>
        </p:nvSpPr>
        <p:spPr>
          <a:xfrm>
            <a:off x="1120000" y="2370221"/>
            <a:ext cx="5025216" cy="3806742"/>
          </a:xfrm>
        </p:spPr>
        <p:txBody>
          <a:bodyPr>
            <a:normAutofit/>
          </a:bodyPr>
          <a:lstStyle/>
          <a:p>
            <a:pPr>
              <a:lnSpc>
                <a:spcPct val="100000"/>
              </a:lnSpc>
            </a:pPr>
            <a:r>
              <a:rPr lang="en-US"/>
              <a:t>Sustainable security program &amp; strong </a:t>
            </a:r>
            <a:r>
              <a:rPr lang="en-US" err="1"/>
              <a:t>Dev</a:t>
            </a:r>
            <a:r>
              <a:rPr lang="en-US" b="1" err="1"/>
              <a:t>Sec</a:t>
            </a:r>
            <a:r>
              <a:rPr lang="en-US" err="1"/>
              <a:t>Ops</a:t>
            </a:r>
            <a:r>
              <a:rPr lang="en-US"/>
              <a:t> culture</a:t>
            </a:r>
          </a:p>
          <a:p>
            <a:pPr>
              <a:lnSpc>
                <a:spcPct val="100000"/>
              </a:lnSpc>
            </a:pPr>
            <a:r>
              <a:rPr lang="en-US"/>
              <a:t>The business is aligned with SOC</a:t>
            </a:r>
          </a:p>
          <a:p>
            <a:pPr>
              <a:lnSpc>
                <a:spcPct val="100000"/>
              </a:lnSpc>
            </a:pPr>
            <a:r>
              <a:rPr lang="en-US"/>
              <a:t>Doubled the size of the team</a:t>
            </a:r>
          </a:p>
        </p:txBody>
      </p:sp>
      <p:pic>
        <p:nvPicPr>
          <p:cNvPr id="4" name="Graphic 3" descr="Astronaut female with solid fill">
            <a:extLst>
              <a:ext uri="{FF2B5EF4-FFF2-40B4-BE49-F238E27FC236}">
                <a16:creationId xmlns:a16="http://schemas.microsoft.com/office/drawing/2014/main" id="{FC12DD69-BD0F-CD1E-6F0C-3544884D34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681037"/>
            <a:ext cx="2639477" cy="2639477"/>
          </a:xfrm>
          <a:prstGeom prst="rect">
            <a:avLst/>
          </a:prstGeom>
        </p:spPr>
      </p:pic>
      <p:pic>
        <p:nvPicPr>
          <p:cNvPr id="5" name="Graphic 4" descr="Astronaut female with solid fill">
            <a:extLst>
              <a:ext uri="{FF2B5EF4-FFF2-40B4-BE49-F238E27FC236}">
                <a16:creationId xmlns:a16="http://schemas.microsoft.com/office/drawing/2014/main" id="{1808B7B6-BF70-0FFE-BC1F-14D37D6A3A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3855" y="3459424"/>
            <a:ext cx="2763244" cy="2763244"/>
          </a:xfrm>
          <a:prstGeom prst="rect">
            <a:avLst/>
          </a:prstGeom>
        </p:spPr>
      </p:pic>
      <p:pic>
        <p:nvPicPr>
          <p:cNvPr id="6" name="Graphic 5" descr="Astronaut female with solid fill">
            <a:extLst>
              <a:ext uri="{FF2B5EF4-FFF2-40B4-BE49-F238E27FC236}">
                <a16:creationId xmlns:a16="http://schemas.microsoft.com/office/drawing/2014/main" id="{BF78B2F8-340D-9E3D-48B1-4AC05022AC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49384" y="1320678"/>
            <a:ext cx="2516029" cy="2516029"/>
          </a:xfrm>
          <a:prstGeom prst="rect">
            <a:avLst/>
          </a:prstGeom>
        </p:spPr>
      </p:pic>
      <p:sp>
        <p:nvSpPr>
          <p:cNvPr id="3" name="TextBox 2">
            <a:extLst>
              <a:ext uri="{FF2B5EF4-FFF2-40B4-BE49-F238E27FC236}">
                <a16:creationId xmlns:a16="http://schemas.microsoft.com/office/drawing/2014/main" id="{F702B27B-99C1-A17A-45B4-639CA36335A4}"/>
              </a:ext>
            </a:extLst>
          </p:cNvPr>
          <p:cNvSpPr txBox="1"/>
          <p:nvPr/>
        </p:nvSpPr>
        <p:spPr>
          <a:xfrm>
            <a:off x="10699711" y="6488668"/>
            <a:ext cx="1446756" cy="369332"/>
          </a:xfrm>
          <a:prstGeom prst="rect">
            <a:avLst/>
          </a:prstGeom>
          <a:noFill/>
        </p:spPr>
        <p:txBody>
          <a:bodyPr wrap="square" rtlCol="0">
            <a:spAutoFit/>
          </a:bodyPr>
          <a:lstStyle/>
          <a:p>
            <a:pPr algn="r"/>
            <a:r>
              <a:rPr lang="en-US"/>
              <a:t>@shellninja</a:t>
            </a:r>
          </a:p>
        </p:txBody>
      </p:sp>
    </p:spTree>
    <p:extLst>
      <p:ext uri="{BB962C8B-B14F-4D97-AF65-F5344CB8AC3E}">
        <p14:creationId xmlns:p14="http://schemas.microsoft.com/office/powerpoint/2010/main" val="3511061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9BB66A-5981-6A11-E7B3-D90FCB427B5D}"/>
              </a:ext>
            </a:extLst>
          </p:cNvPr>
          <p:cNvSpPr>
            <a:spLocks noGrp="1"/>
          </p:cNvSpPr>
          <p:nvPr>
            <p:ph type="title"/>
          </p:nvPr>
        </p:nvSpPr>
        <p:spPr>
          <a:xfrm>
            <a:off x="579438" y="-2020887"/>
            <a:ext cx="10515600" cy="1325563"/>
          </a:xfrm>
        </p:spPr>
        <p:txBody>
          <a:bodyPr>
            <a:normAutofit fontScale="90000"/>
          </a:bodyPr>
          <a:lstStyle/>
          <a:p>
            <a:r>
              <a:rPr lang="en-US" dirty="0"/>
              <a:t>SOC 2</a:t>
            </a:r>
            <a:br>
              <a:rPr lang="en-US" dirty="0"/>
            </a:br>
            <a:endParaRPr lang="en-US" dirty="0"/>
          </a:p>
        </p:txBody>
      </p:sp>
      <p:sp>
        <p:nvSpPr>
          <p:cNvPr id="6" name="Text Placeholder 5">
            <a:extLst>
              <a:ext uri="{FF2B5EF4-FFF2-40B4-BE49-F238E27FC236}">
                <a16:creationId xmlns:a16="http://schemas.microsoft.com/office/drawing/2014/main" id="{C35D780E-2FBC-E501-0119-E943B47B6A12}"/>
              </a:ext>
            </a:extLst>
          </p:cNvPr>
          <p:cNvSpPr>
            <a:spLocks noGrp="1"/>
          </p:cNvSpPr>
          <p:nvPr>
            <p:ph type="body" idx="1"/>
          </p:nvPr>
        </p:nvSpPr>
        <p:spPr/>
        <p:txBody>
          <a:bodyPr/>
          <a:lstStyle/>
          <a:p>
            <a:r>
              <a:rPr lang="en-US" dirty="0"/>
              <a:t>What went well</a:t>
            </a:r>
          </a:p>
        </p:txBody>
      </p:sp>
      <p:sp>
        <p:nvSpPr>
          <p:cNvPr id="7" name="Content Placeholder 6">
            <a:extLst>
              <a:ext uri="{FF2B5EF4-FFF2-40B4-BE49-F238E27FC236}">
                <a16:creationId xmlns:a16="http://schemas.microsoft.com/office/drawing/2014/main" id="{608BD3DB-49E1-4C84-8F72-77EA62CA11BF}"/>
              </a:ext>
            </a:extLst>
          </p:cNvPr>
          <p:cNvSpPr>
            <a:spLocks noGrp="1"/>
          </p:cNvSpPr>
          <p:nvPr>
            <p:ph sz="half" idx="2"/>
          </p:nvPr>
        </p:nvSpPr>
        <p:spPr/>
        <p:txBody>
          <a:bodyPr>
            <a:normAutofit/>
          </a:bodyPr>
          <a:lstStyle/>
          <a:p>
            <a:r>
              <a:rPr lang="en-US"/>
              <a:t>Rethinking instead of remediating </a:t>
            </a:r>
          </a:p>
          <a:p>
            <a:r>
              <a:rPr lang="en-US"/>
              <a:t>Audit ready in 1 month, took 90 days.</a:t>
            </a:r>
          </a:p>
          <a:p>
            <a:r>
              <a:rPr lang="en-US"/>
              <a:t>Rapid </a:t>
            </a:r>
            <a:r>
              <a:rPr lang="en-US" err="1"/>
              <a:t>IaC</a:t>
            </a:r>
            <a:r>
              <a:rPr lang="en-US"/>
              <a:t> development</a:t>
            </a:r>
          </a:p>
          <a:p>
            <a:r>
              <a:rPr lang="en-US"/>
              <a:t>Expanded analytics</a:t>
            </a:r>
            <a:endParaRPr lang="en-US" dirty="0"/>
          </a:p>
          <a:p>
            <a:endParaRPr lang="en-US" dirty="0"/>
          </a:p>
          <a:p>
            <a:endParaRPr lang="en-US" dirty="0"/>
          </a:p>
        </p:txBody>
      </p:sp>
      <p:sp>
        <p:nvSpPr>
          <p:cNvPr id="8" name="Text Placeholder 7">
            <a:extLst>
              <a:ext uri="{FF2B5EF4-FFF2-40B4-BE49-F238E27FC236}">
                <a16:creationId xmlns:a16="http://schemas.microsoft.com/office/drawing/2014/main" id="{534D43B1-F2CA-63E9-EE6C-4FDF72BFB4EB}"/>
              </a:ext>
            </a:extLst>
          </p:cNvPr>
          <p:cNvSpPr>
            <a:spLocks noGrp="1"/>
          </p:cNvSpPr>
          <p:nvPr>
            <p:ph type="body" sz="quarter" idx="3"/>
          </p:nvPr>
        </p:nvSpPr>
        <p:spPr/>
        <p:txBody>
          <a:bodyPr/>
          <a:lstStyle/>
          <a:p>
            <a:r>
              <a:rPr lang="en-US" dirty="0"/>
              <a:t>What didn’t go Well</a:t>
            </a:r>
          </a:p>
        </p:txBody>
      </p:sp>
      <p:sp>
        <p:nvSpPr>
          <p:cNvPr id="9" name="Content Placeholder 8">
            <a:extLst>
              <a:ext uri="{FF2B5EF4-FFF2-40B4-BE49-F238E27FC236}">
                <a16:creationId xmlns:a16="http://schemas.microsoft.com/office/drawing/2014/main" id="{7B81DC2E-C488-B2FE-0CDA-49BC5C70F2CE}"/>
              </a:ext>
            </a:extLst>
          </p:cNvPr>
          <p:cNvSpPr>
            <a:spLocks noGrp="1"/>
          </p:cNvSpPr>
          <p:nvPr>
            <p:ph sz="quarter" idx="4"/>
          </p:nvPr>
        </p:nvSpPr>
        <p:spPr/>
        <p:txBody>
          <a:bodyPr>
            <a:normAutofit/>
          </a:bodyPr>
          <a:lstStyle/>
          <a:p>
            <a:r>
              <a:rPr lang="en-US" dirty="0"/>
              <a:t>Impression of automated compliance</a:t>
            </a:r>
          </a:p>
          <a:p>
            <a:r>
              <a:rPr lang="en-US" dirty="0"/>
              <a:t>In a team with a lot of trust, sometimes it can be hard to introduce new language. </a:t>
            </a:r>
          </a:p>
          <a:p>
            <a:r>
              <a:rPr lang="en-US" dirty="0"/>
              <a:t>Aligning the SOC program with the business</a:t>
            </a:r>
          </a:p>
          <a:p>
            <a:endParaRPr lang="en-US" dirty="0"/>
          </a:p>
        </p:txBody>
      </p:sp>
      <p:pic>
        <p:nvPicPr>
          <p:cNvPr id="11268" name="Picture 4">
            <a:extLst>
              <a:ext uri="{FF2B5EF4-FFF2-40B4-BE49-F238E27FC236}">
                <a16:creationId xmlns:a16="http://schemas.microsoft.com/office/drawing/2014/main" id="{9C3F288F-6065-F840-5BE4-69931EF2B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587" y="470695"/>
            <a:ext cx="6753225" cy="1352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CDA443-22A0-9540-7990-15FD7914469A}"/>
              </a:ext>
            </a:extLst>
          </p:cNvPr>
          <p:cNvSpPr txBox="1"/>
          <p:nvPr/>
        </p:nvSpPr>
        <p:spPr>
          <a:xfrm>
            <a:off x="10699711" y="6488668"/>
            <a:ext cx="1446756" cy="369332"/>
          </a:xfrm>
          <a:prstGeom prst="rect">
            <a:avLst/>
          </a:prstGeom>
          <a:noFill/>
        </p:spPr>
        <p:txBody>
          <a:bodyPr wrap="square" rtlCol="0">
            <a:spAutoFit/>
          </a:bodyPr>
          <a:lstStyle/>
          <a:p>
            <a:pPr algn="r"/>
            <a:r>
              <a:rPr lang="en-US"/>
              <a:t>@shellninja</a:t>
            </a:r>
          </a:p>
        </p:txBody>
      </p:sp>
    </p:spTree>
    <p:extLst>
      <p:ext uri="{BB962C8B-B14F-4D97-AF65-F5344CB8AC3E}">
        <p14:creationId xmlns:p14="http://schemas.microsoft.com/office/powerpoint/2010/main" val="1952606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DD63-8900-5058-64D4-A0D5D2EB885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solidFill>
                  <a:schemeClr val="tx1"/>
                </a:solidFill>
              </a:rPr>
              <a:t>Automated Compliance Vendors</a:t>
            </a:r>
          </a:p>
        </p:txBody>
      </p:sp>
      <p:sp>
        <p:nvSpPr>
          <p:cNvPr id="46" name="TextBox 45">
            <a:extLst>
              <a:ext uri="{FF2B5EF4-FFF2-40B4-BE49-F238E27FC236}">
                <a16:creationId xmlns:a16="http://schemas.microsoft.com/office/drawing/2014/main" id="{B6D1E186-AA1E-74F0-E499-6EF82A4C0A10}"/>
              </a:ext>
            </a:extLst>
          </p:cNvPr>
          <p:cNvSpPr txBox="1"/>
          <p:nvPr/>
        </p:nvSpPr>
        <p:spPr>
          <a:xfrm>
            <a:off x="1020648" y="5822028"/>
            <a:ext cx="5255560" cy="354935"/>
          </a:xfrm>
          <a:prstGeom prst="rect">
            <a:avLst/>
          </a:prstGeom>
          <a:noFill/>
        </p:spPr>
        <p:txBody>
          <a:bodyPr wrap="none" rtlCol="0">
            <a:spAutoFit/>
          </a:bodyPr>
          <a:lstStyle/>
          <a:p>
            <a:pPr defTabSz="438912"/>
            <a:r>
              <a:rPr lang="en-US" sz="1728" kern="1200">
                <a:solidFill>
                  <a:schemeClr val="tx1"/>
                </a:solidFill>
                <a:latin typeface="+mn-lt"/>
                <a:ea typeface="+mn-ea"/>
                <a:cs typeface="+mn-cs"/>
                <a:hlinkClick r:id="rId4"/>
              </a:rPr>
              <a:t>https://supabase.com/blog/supabase-soc2</a:t>
            </a:r>
            <a:r>
              <a:rPr lang="en-US" sz="1728" kern="1200">
                <a:solidFill>
                  <a:schemeClr val="tx1"/>
                </a:solidFill>
                <a:latin typeface="+mn-lt"/>
                <a:ea typeface="+mn-ea"/>
                <a:cs typeface="+mn-cs"/>
              </a:rPr>
              <a:t> - Good read.</a:t>
            </a:r>
            <a:endParaRPr lang="en-US"/>
          </a:p>
        </p:txBody>
      </p:sp>
      <p:pic>
        <p:nvPicPr>
          <p:cNvPr id="3" name="Picture 6" descr="SecureFrame Logo">
            <a:extLst>
              <a:ext uri="{FF2B5EF4-FFF2-40B4-BE49-F238E27FC236}">
                <a16:creationId xmlns:a16="http://schemas.microsoft.com/office/drawing/2014/main" id="{8340FF91-7D4D-2D74-54D4-DE863A467A6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66066" y="1825625"/>
            <a:ext cx="943114" cy="5305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4" descr="Laika Announces Rebrand to Thoropass">
            <a:extLst>
              <a:ext uri="{FF2B5EF4-FFF2-40B4-BE49-F238E27FC236}">
                <a16:creationId xmlns:a16="http://schemas.microsoft.com/office/drawing/2014/main" id="{8C3678C4-86E9-FEA7-5000-860FC7DA5DA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751337" y="2944167"/>
            <a:ext cx="1488807" cy="2791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Vanta Logo">
            <a:extLst>
              <a:ext uri="{FF2B5EF4-FFF2-40B4-BE49-F238E27FC236}">
                <a16:creationId xmlns:a16="http://schemas.microsoft.com/office/drawing/2014/main" id="{B3049B0A-09B5-CCDD-FEB0-68F24FC948B8}"/>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168881" y="2642846"/>
            <a:ext cx="1516774" cy="8531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rata Logo">
            <a:extLst>
              <a:ext uri="{FF2B5EF4-FFF2-40B4-BE49-F238E27FC236}">
                <a16:creationId xmlns:a16="http://schemas.microsoft.com/office/drawing/2014/main" id="{387FFE66-8860-415A-CB63-9463CD79AA90}"/>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731559" y="3952294"/>
            <a:ext cx="2156914" cy="12132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OneTrust Logo">
            <a:extLst>
              <a:ext uri="{FF2B5EF4-FFF2-40B4-BE49-F238E27FC236}">
                <a16:creationId xmlns:a16="http://schemas.microsoft.com/office/drawing/2014/main" id="{E97B14C2-5F64-FB3E-C536-D426537CA234}"/>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8959876" y="3913018"/>
            <a:ext cx="2211477" cy="12439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7A8D6DB-DC31-1F67-DB3B-61340E8E3A5F}"/>
              </a:ext>
            </a:extLst>
          </p:cNvPr>
          <p:cNvPicPr>
            <a:picLocks noChangeAspect="1"/>
          </p:cNvPicPr>
          <p:nvPr/>
        </p:nvPicPr>
        <p:blipFill>
          <a:blip r:embed="rId10"/>
          <a:stretch>
            <a:fillRect/>
          </a:stretch>
        </p:blipFill>
        <p:spPr>
          <a:xfrm>
            <a:off x="0" y="-1"/>
            <a:ext cx="12192000" cy="6858001"/>
          </a:xfrm>
          <a:prstGeom prst="rect">
            <a:avLst/>
          </a:prstGeom>
        </p:spPr>
      </p:pic>
    </p:spTree>
    <p:extLst>
      <p:ext uri="{BB962C8B-B14F-4D97-AF65-F5344CB8AC3E}">
        <p14:creationId xmlns:p14="http://schemas.microsoft.com/office/powerpoint/2010/main" val="1793166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4CB2E4-F913-8B42-C466-F429881FB16A}"/>
              </a:ext>
            </a:extLst>
          </p:cNvPr>
          <p:cNvSpPr>
            <a:spLocks noGrp="1"/>
          </p:cNvSpPr>
          <p:nvPr>
            <p:ph type="title"/>
          </p:nvPr>
        </p:nvSpPr>
        <p:spPr>
          <a:xfrm>
            <a:off x="838200" y="557188"/>
            <a:ext cx="10515600" cy="1133499"/>
          </a:xfrm>
        </p:spPr>
        <p:txBody>
          <a:bodyPr>
            <a:normAutofit/>
          </a:bodyPr>
          <a:lstStyle/>
          <a:p>
            <a:pPr algn="ctr"/>
            <a:r>
              <a:rPr lang="en-US" sz="5200" dirty="0"/>
              <a:t>Automated Compliance:</a:t>
            </a:r>
          </a:p>
        </p:txBody>
      </p:sp>
      <p:graphicFrame>
        <p:nvGraphicFramePr>
          <p:cNvPr id="5" name="Content Placeholder 2">
            <a:extLst>
              <a:ext uri="{FF2B5EF4-FFF2-40B4-BE49-F238E27FC236}">
                <a16:creationId xmlns:a16="http://schemas.microsoft.com/office/drawing/2014/main" id="{E4DD18B1-8160-63C8-4E90-A8FB8B4D38F9}"/>
              </a:ext>
            </a:extLst>
          </p:cNvPr>
          <p:cNvGraphicFramePr>
            <a:graphicFrameLocks noGrp="1"/>
          </p:cNvGraphicFramePr>
          <p:nvPr>
            <p:ph idx="1"/>
            <p:extLst>
              <p:ext uri="{D42A27DB-BD31-4B8C-83A1-F6EECF244321}">
                <p14:modId xmlns:p14="http://schemas.microsoft.com/office/powerpoint/2010/main" val="332570942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2">
            <a:extLst>
              <a:ext uri="{FF2B5EF4-FFF2-40B4-BE49-F238E27FC236}">
                <a16:creationId xmlns:a16="http://schemas.microsoft.com/office/drawing/2014/main" id="{037FD6F8-891C-D496-D84B-BF4D8DB343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r="2259" b="2"/>
          <a:stretch/>
        </p:blipFill>
        <p:spPr bwMode="auto">
          <a:xfrm>
            <a:off x="3153254" y="1375424"/>
            <a:ext cx="5425410" cy="52592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8401A27-E534-23D5-E789-EC56F126B61D}"/>
              </a:ext>
            </a:extLst>
          </p:cNvPr>
          <p:cNvSpPr txBox="1"/>
          <p:nvPr/>
        </p:nvSpPr>
        <p:spPr>
          <a:xfrm>
            <a:off x="10699711" y="6488668"/>
            <a:ext cx="1446756" cy="369332"/>
          </a:xfrm>
          <a:prstGeom prst="rect">
            <a:avLst/>
          </a:prstGeom>
          <a:noFill/>
        </p:spPr>
        <p:txBody>
          <a:bodyPr wrap="square" rtlCol="0">
            <a:spAutoFit/>
          </a:bodyPr>
          <a:lstStyle/>
          <a:p>
            <a:pPr algn="r"/>
            <a:r>
              <a:rPr lang="en-US"/>
              <a:t>@shellninja</a:t>
            </a:r>
          </a:p>
        </p:txBody>
      </p:sp>
    </p:spTree>
    <p:extLst>
      <p:ext uri="{BB962C8B-B14F-4D97-AF65-F5344CB8AC3E}">
        <p14:creationId xmlns:p14="http://schemas.microsoft.com/office/powerpoint/2010/main" val="52638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2912-8DA1-3926-4D1E-94AB1E55BA19}"/>
              </a:ext>
            </a:extLst>
          </p:cNvPr>
          <p:cNvSpPr>
            <a:spLocks noGrp="1"/>
          </p:cNvSpPr>
          <p:nvPr>
            <p:ph type="title"/>
          </p:nvPr>
        </p:nvSpPr>
        <p:spPr>
          <a:xfrm>
            <a:off x="836679" y="723898"/>
            <a:ext cx="6002110" cy="1495425"/>
          </a:xfrm>
        </p:spPr>
        <p:txBody>
          <a:bodyPr>
            <a:normAutofit/>
          </a:bodyPr>
          <a:lstStyle/>
          <a:p>
            <a:r>
              <a:rPr lang="en-US" sz="4000" b="1" dirty="0"/>
              <a:t>$10k-40k Estimated</a:t>
            </a:r>
          </a:p>
        </p:txBody>
      </p:sp>
      <p:sp>
        <p:nvSpPr>
          <p:cNvPr id="3" name="Content Placeholder 2">
            <a:extLst>
              <a:ext uri="{FF2B5EF4-FFF2-40B4-BE49-F238E27FC236}">
                <a16:creationId xmlns:a16="http://schemas.microsoft.com/office/drawing/2014/main" id="{707B4521-4C21-C74D-EB65-52C8D9427685}"/>
              </a:ext>
            </a:extLst>
          </p:cNvPr>
          <p:cNvSpPr>
            <a:spLocks noGrp="1"/>
          </p:cNvSpPr>
          <p:nvPr>
            <p:ph idx="1"/>
          </p:nvPr>
        </p:nvSpPr>
        <p:spPr>
          <a:xfrm>
            <a:off x="836680" y="2405067"/>
            <a:ext cx="6002110" cy="3729034"/>
          </a:xfrm>
        </p:spPr>
        <p:txBody>
          <a:bodyPr>
            <a:normAutofit/>
          </a:bodyPr>
          <a:lstStyle/>
          <a:p>
            <a:r>
              <a:rPr lang="en-US" sz="2000" dirty="0"/>
              <a:t>Pentest</a:t>
            </a:r>
          </a:p>
          <a:p>
            <a:r>
              <a:rPr lang="en-US" sz="2000" dirty="0"/>
              <a:t>Vulnerability Scans*</a:t>
            </a:r>
          </a:p>
          <a:p>
            <a:r>
              <a:rPr lang="en-US" sz="2000" dirty="0"/>
              <a:t>IDS/Firewall</a:t>
            </a:r>
          </a:p>
          <a:p>
            <a:r>
              <a:rPr lang="en-US" sz="2000" dirty="0"/>
              <a:t>Database Auditing</a:t>
            </a:r>
          </a:p>
          <a:p>
            <a:r>
              <a:rPr lang="en-US" sz="2000" dirty="0"/>
              <a:t>Log Storage &amp; Retention</a:t>
            </a:r>
          </a:p>
          <a:p>
            <a:r>
              <a:rPr lang="en-US" sz="2000" dirty="0"/>
              <a:t>Security Awareness Training*</a:t>
            </a:r>
          </a:p>
          <a:p>
            <a:r>
              <a:rPr lang="en-US" sz="2000" dirty="0"/>
              <a:t>Device Management and Patching*</a:t>
            </a:r>
          </a:p>
        </p:txBody>
      </p:sp>
      <p:pic>
        <p:nvPicPr>
          <p:cNvPr id="5" name="Picture 4">
            <a:extLst>
              <a:ext uri="{FF2B5EF4-FFF2-40B4-BE49-F238E27FC236}">
                <a16:creationId xmlns:a16="http://schemas.microsoft.com/office/drawing/2014/main" id="{FBAC01D8-5405-B6AA-D991-6BEC70716322}"/>
              </a:ext>
            </a:extLst>
          </p:cNvPr>
          <p:cNvPicPr>
            <a:picLocks noChangeAspect="1"/>
          </p:cNvPicPr>
          <p:nvPr/>
        </p:nvPicPr>
        <p:blipFill>
          <a:blip r:embed="rId3"/>
          <a:srcRect t="6602" r="-1" b="2737"/>
          <a:stretch/>
        </p:blipFill>
        <p:spPr>
          <a:xfrm>
            <a:off x="7199440" y="10"/>
            <a:ext cx="4992560" cy="6857990"/>
          </a:xfrm>
          <a:prstGeom prst="rect">
            <a:avLst/>
          </a:prstGeom>
          <a:effectLst/>
        </p:spPr>
      </p:pic>
      <p:sp>
        <p:nvSpPr>
          <p:cNvPr id="4" name="TextBox 3">
            <a:extLst>
              <a:ext uri="{FF2B5EF4-FFF2-40B4-BE49-F238E27FC236}">
                <a16:creationId xmlns:a16="http://schemas.microsoft.com/office/drawing/2014/main" id="{58885AB1-E437-129B-05F8-61E8AC9844AE}"/>
              </a:ext>
            </a:extLst>
          </p:cNvPr>
          <p:cNvSpPr txBox="1"/>
          <p:nvPr/>
        </p:nvSpPr>
        <p:spPr>
          <a:xfrm>
            <a:off x="9172354" y="6337005"/>
            <a:ext cx="3203944" cy="369332"/>
          </a:xfrm>
          <a:prstGeom prst="rect">
            <a:avLst/>
          </a:prstGeom>
          <a:noFill/>
        </p:spPr>
        <p:txBody>
          <a:bodyPr wrap="square" rtlCol="0">
            <a:spAutoFit/>
          </a:bodyPr>
          <a:lstStyle/>
          <a:p>
            <a:r>
              <a:rPr lang="en-US" dirty="0">
                <a:hlinkClick r:id="rId4"/>
              </a:rPr>
              <a:t>https://</a:t>
            </a:r>
            <a:r>
              <a:rPr lang="en-US" dirty="0" err="1">
                <a:hlinkClick r:id="rId4"/>
              </a:rPr>
              <a:t>davidhawthorne.com</a:t>
            </a:r>
            <a:endParaRPr lang="en-US" dirty="0"/>
          </a:p>
        </p:txBody>
      </p:sp>
    </p:spTree>
    <p:extLst>
      <p:ext uri="{BB962C8B-B14F-4D97-AF65-F5344CB8AC3E}">
        <p14:creationId xmlns:p14="http://schemas.microsoft.com/office/powerpoint/2010/main" val="2801363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AB2E0-31D7-0ED4-75EE-BBE5EBD502B5}"/>
              </a:ext>
            </a:extLst>
          </p:cNvPr>
          <p:cNvSpPr>
            <a:spLocks noGrp="1"/>
          </p:cNvSpPr>
          <p:nvPr>
            <p:ph type="title"/>
          </p:nvPr>
        </p:nvSpPr>
        <p:spPr/>
        <p:txBody>
          <a:bodyPr>
            <a:normAutofit fontScale="90000"/>
          </a:bodyPr>
          <a:lstStyle/>
          <a:p>
            <a:r>
              <a:rPr lang="en-US" sz="6000" b="1">
                <a:solidFill>
                  <a:schemeClr val="tx1"/>
                </a:solidFill>
              </a:rPr>
              <a:t>RETHINK</a:t>
            </a:r>
            <a:br>
              <a:rPr lang="en-US" sz="2600">
                <a:solidFill>
                  <a:schemeClr val="tx1"/>
                </a:solidFill>
              </a:rPr>
            </a:br>
            <a:br>
              <a:rPr lang="en-US" sz="2600">
                <a:solidFill>
                  <a:schemeClr val="tx1"/>
                </a:solidFill>
              </a:rPr>
            </a:br>
            <a:r>
              <a:rPr lang="en-US" sz="2600">
                <a:solidFill>
                  <a:schemeClr val="tx1"/>
                </a:solidFill>
              </a:rPr>
              <a:t> </a:t>
            </a:r>
          </a:p>
        </p:txBody>
      </p:sp>
      <p:graphicFrame>
        <p:nvGraphicFramePr>
          <p:cNvPr id="23" name="Diagram 22">
            <a:extLst>
              <a:ext uri="{FF2B5EF4-FFF2-40B4-BE49-F238E27FC236}">
                <a16:creationId xmlns:a16="http://schemas.microsoft.com/office/drawing/2014/main" id="{BAAC69B5-6B47-AF80-92AF-C3D7B9EBB0B1}"/>
              </a:ext>
            </a:extLst>
          </p:cNvPr>
          <p:cNvGraphicFramePr/>
          <p:nvPr>
            <p:extLst>
              <p:ext uri="{D42A27DB-BD31-4B8C-83A1-F6EECF244321}">
                <p14:modId xmlns:p14="http://schemas.microsoft.com/office/powerpoint/2010/main" val="2125119483"/>
              </p:ext>
            </p:extLst>
          </p:nvPr>
        </p:nvGraphicFramePr>
        <p:xfrm>
          <a:off x="517160" y="989351"/>
          <a:ext cx="10695353" cy="5187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CF5E6176-3B59-A51C-3F7B-DABF6798DB3B}"/>
              </a:ext>
            </a:extLst>
          </p:cNvPr>
          <p:cNvSpPr txBox="1"/>
          <p:nvPr/>
        </p:nvSpPr>
        <p:spPr>
          <a:xfrm>
            <a:off x="10699711" y="6488668"/>
            <a:ext cx="1446756" cy="369332"/>
          </a:xfrm>
          <a:prstGeom prst="rect">
            <a:avLst/>
          </a:prstGeom>
          <a:noFill/>
        </p:spPr>
        <p:txBody>
          <a:bodyPr wrap="square" rtlCol="0">
            <a:spAutoFit/>
          </a:bodyPr>
          <a:lstStyle/>
          <a:p>
            <a:pPr algn="r"/>
            <a:r>
              <a:rPr lang="en-US"/>
              <a:t>@shellninja</a:t>
            </a:r>
          </a:p>
        </p:txBody>
      </p:sp>
    </p:spTree>
    <p:extLst>
      <p:ext uri="{BB962C8B-B14F-4D97-AF65-F5344CB8AC3E}">
        <p14:creationId xmlns:p14="http://schemas.microsoft.com/office/powerpoint/2010/main" val="72634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graphicEl>
                                              <a:dgm id="{9EA43194-637C-4077-8059-C526CDC3596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graphicEl>
                                              <a:dgm id="{A53F7B7C-1271-405B-BEFD-E2B43759416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graphicEl>
                                              <a:dgm id="{B17C479D-B1AF-41CE-91AF-6278CB3F05B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graphicEl>
                                              <a:dgm id="{C09010F7-7BCF-46D2-9A0C-FF6119CBFD57}"/>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graphicEl>
                                              <a:dgm id="{532915CB-C84C-415E-A001-E155CEFCCF3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graphicEl>
                                              <a:dgm id="{D9D4D7B9-0112-4DEE-8315-DE61DFEFDE3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graphicEl>
                                              <a:dgm id="{7DC401FD-748F-46DB-83E2-A1BDA4C010D8}"/>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graphicEl>
                                              <a:dgm id="{7FD2A9D3-8969-46DB-AD10-1E48E1BFCD0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graphicEl>
                                              <a:dgm id="{5971CC57-BD8C-472A-9CA9-BA65979CA4B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graphicEl>
                                              <a:dgm id="{0B899388-CC2C-441C-9386-7D45C25714D4}"/>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graphicEl>
                                              <a:dgm id="{44B2224F-C80C-42BD-916D-40BF4D6E6923}"/>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graphicEl>
                                              <a:dgm id="{B8D6E503-932D-45E4-AB75-2F6E7529382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C82A2-C064-7F43-BDC4-FDF554B1E328}"/>
              </a:ext>
            </a:extLst>
          </p:cNvPr>
          <p:cNvSpPr>
            <a:spLocks noGrp="1"/>
          </p:cNvSpPr>
          <p:nvPr>
            <p:ph type="title"/>
          </p:nvPr>
        </p:nvSpPr>
        <p:spPr>
          <a:xfrm>
            <a:off x="924232" y="4464028"/>
            <a:ext cx="10429568" cy="1641490"/>
          </a:xfrm>
        </p:spPr>
        <p:txBody>
          <a:bodyPr vert="horz" wrap="square" lIns="91440" tIns="45720" rIns="91440" bIns="45720" rtlCol="0" anchor="t">
            <a:normAutofit/>
          </a:bodyPr>
          <a:lstStyle/>
          <a:p>
            <a:pPr algn="r"/>
            <a:r>
              <a:rPr lang="en-US" sz="31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What if a tool could do more?</a:t>
            </a:r>
            <a:br>
              <a:rPr lang="en-US" sz="31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br>
            <a:r>
              <a:rPr lang="en-US" sz="31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Test your code for  vulnerabilities .</a:t>
            </a:r>
            <a:br>
              <a:rPr lang="en-US" sz="31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br>
            <a:r>
              <a:rPr lang="en-US" sz="31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Scale the team by creating quality gates.</a:t>
            </a:r>
          </a:p>
        </p:txBody>
      </p:sp>
      <p:sp>
        <p:nvSpPr>
          <p:cNvPr id="3" name="TextBox 2">
            <a:extLst>
              <a:ext uri="{FF2B5EF4-FFF2-40B4-BE49-F238E27FC236}">
                <a16:creationId xmlns:a16="http://schemas.microsoft.com/office/drawing/2014/main" id="{18AE776C-B690-8A51-92D6-687CE263C275}"/>
              </a:ext>
            </a:extLst>
          </p:cNvPr>
          <p:cNvSpPr txBox="1"/>
          <p:nvPr/>
        </p:nvSpPr>
        <p:spPr>
          <a:xfrm>
            <a:off x="924232" y="3786809"/>
            <a:ext cx="10429567" cy="661591"/>
          </a:xfrm>
          <a:prstGeom prst="rect">
            <a:avLst/>
          </a:prstGeom>
        </p:spPr>
        <p:txBody>
          <a:bodyPr vert="horz" lIns="91440" tIns="45720" rIns="91440" bIns="45720" rtlCol="0" anchor="b">
            <a:normAutofit/>
          </a:bodyPr>
          <a:lstStyle/>
          <a:p>
            <a:pPr algn="r" defTabSz="914400">
              <a:lnSpc>
                <a:spcPct val="90000"/>
              </a:lnSpc>
              <a:spcBef>
                <a:spcPts val="1000"/>
              </a:spcBef>
            </a:pPr>
            <a:r>
              <a:rPr lang="en-US" sz="3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https://www.sonarsource.com/products/sonarqube/</a:t>
            </a:r>
          </a:p>
        </p:txBody>
      </p:sp>
      <p:sp>
        <p:nvSpPr>
          <p:cNvPr id="4107" name="Rounded Rectangle 12">
            <a:extLst>
              <a:ext uri="{FF2B5EF4-FFF2-40B4-BE49-F238E27FC236}">
                <a16:creationId xmlns:a16="http://schemas.microsoft.com/office/drawing/2014/main" id="{D2A43A77-DE8F-41BD-950B-368CBC55E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5092" y="645981"/>
            <a:ext cx="7923754" cy="3048394"/>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screenshot of a computer&#10;&#10;Description automatically generated">
            <a:extLst>
              <a:ext uri="{FF2B5EF4-FFF2-40B4-BE49-F238E27FC236}">
                <a16:creationId xmlns:a16="http://schemas.microsoft.com/office/drawing/2014/main" id="{A55DC63E-0C73-905F-3A3B-62DAAAD39BC6}"/>
              </a:ext>
            </a:extLst>
          </p:cNvPr>
          <p:cNvPicPr>
            <a:picLocks noGrp="1" noChangeAspect="1"/>
          </p:cNvPicPr>
          <p:nvPr>
            <p:ph idx="1"/>
          </p:nvPr>
        </p:nvPicPr>
        <p:blipFill>
          <a:blip r:embed="rId4"/>
          <a:stretch>
            <a:fillRect/>
          </a:stretch>
        </p:blipFill>
        <p:spPr>
          <a:xfrm>
            <a:off x="3646824" y="1182933"/>
            <a:ext cx="3479278" cy="1974490"/>
          </a:xfrm>
          <a:prstGeom prst="rect">
            <a:avLst/>
          </a:prstGeom>
        </p:spPr>
      </p:pic>
      <p:pic>
        <p:nvPicPr>
          <p:cNvPr id="4098" name="Picture 2" descr="SonarQube - Eclipsepedia">
            <a:extLst>
              <a:ext uri="{FF2B5EF4-FFF2-40B4-BE49-F238E27FC236}">
                <a16:creationId xmlns:a16="http://schemas.microsoft.com/office/drawing/2014/main" id="{73F0FC8E-6F11-F53A-89F1-7B3ED40B6F8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447835" y="1709743"/>
            <a:ext cx="3507320" cy="9208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EBE1B9-EF05-864E-04D5-D70691450AAC}"/>
              </a:ext>
            </a:extLst>
          </p:cNvPr>
          <p:cNvSpPr txBox="1"/>
          <p:nvPr/>
        </p:nvSpPr>
        <p:spPr>
          <a:xfrm>
            <a:off x="10699711" y="6488668"/>
            <a:ext cx="1446756" cy="369332"/>
          </a:xfrm>
          <a:prstGeom prst="rect">
            <a:avLst/>
          </a:prstGeom>
          <a:noFill/>
        </p:spPr>
        <p:txBody>
          <a:bodyPr wrap="square" rtlCol="0">
            <a:spAutoFit/>
          </a:bodyPr>
          <a:lstStyle/>
          <a:p>
            <a:pPr algn="r"/>
            <a:r>
              <a:rPr lang="en-US"/>
              <a:t>@shellninja</a:t>
            </a:r>
          </a:p>
        </p:txBody>
      </p:sp>
    </p:spTree>
    <p:extLst>
      <p:ext uri="{BB962C8B-B14F-4D97-AF65-F5344CB8AC3E}">
        <p14:creationId xmlns:p14="http://schemas.microsoft.com/office/powerpoint/2010/main" val="820318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F164E5A-ABC0-4A97-86CA-5F7C26615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8116488"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C2393E8D-D10F-4FE1-AC21-8B44BEB50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1"/>
            <a:ext cx="4062127" cy="6857996"/>
          </a:xfrm>
          <a:prstGeom prst="rect">
            <a:avLst/>
          </a:pr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9EB8A728-6B29-6F8D-9EE6-2F2C504F3CA5}"/>
              </a:ext>
            </a:extLst>
          </p:cNvPr>
          <p:cNvSpPr>
            <a:spLocks noGrp="1"/>
          </p:cNvSpPr>
          <p:nvPr>
            <p:ph type="title"/>
          </p:nvPr>
        </p:nvSpPr>
        <p:spPr>
          <a:xfrm>
            <a:off x="8610600" y="643468"/>
            <a:ext cx="2944152" cy="1622744"/>
          </a:xfrm>
        </p:spPr>
        <p:txBody>
          <a:bodyPr vert="horz" lIns="91440" tIns="45720" rIns="91440" bIns="45720" rtlCol="0" anchor="b">
            <a:normAutofit/>
          </a:bodyPr>
          <a:lstStyle/>
          <a:p>
            <a:r>
              <a:rPr lang="en-US" sz="3600">
                <a:solidFill>
                  <a:schemeClr val="tx1"/>
                </a:solidFill>
              </a:rPr>
              <a:t>Steampipe</a:t>
            </a:r>
          </a:p>
        </p:txBody>
      </p:sp>
      <p:pic>
        <p:nvPicPr>
          <p:cNvPr id="15" name="Content Placeholder 14" descr="A screenshot of a computer&#10;&#10;Description automatically generated">
            <a:extLst>
              <a:ext uri="{FF2B5EF4-FFF2-40B4-BE49-F238E27FC236}">
                <a16:creationId xmlns:a16="http://schemas.microsoft.com/office/drawing/2014/main" id="{B56D0144-E026-5C81-CC72-CE5150EB70F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43468" y="713636"/>
            <a:ext cx="6833412" cy="5430724"/>
          </a:xfrm>
          <a:prstGeom prst="rect">
            <a:avLst/>
          </a:prstGeom>
        </p:spPr>
      </p:pic>
      <p:sp>
        <p:nvSpPr>
          <p:cNvPr id="3" name="Content Placeholder 2">
            <a:extLst>
              <a:ext uri="{FF2B5EF4-FFF2-40B4-BE49-F238E27FC236}">
                <a16:creationId xmlns:a16="http://schemas.microsoft.com/office/drawing/2014/main" id="{3A5FCE04-C149-987A-0EBE-630A073CD60F}"/>
              </a:ext>
            </a:extLst>
          </p:cNvPr>
          <p:cNvSpPr>
            <a:spLocks noGrp="1"/>
          </p:cNvSpPr>
          <p:nvPr>
            <p:ph sz="half" idx="2"/>
          </p:nvPr>
        </p:nvSpPr>
        <p:spPr>
          <a:xfrm>
            <a:off x="8610599" y="2402733"/>
            <a:ext cx="2944151" cy="3774230"/>
          </a:xfrm>
        </p:spPr>
        <p:txBody>
          <a:bodyPr vert="horz" lIns="91440" tIns="45720" rIns="91440" bIns="45720" rtlCol="0">
            <a:normAutofit/>
          </a:bodyPr>
          <a:lstStyle/>
          <a:p>
            <a:r>
              <a:rPr lang="en-US" sz="1600" dirty="0">
                <a:gradFill>
                  <a:gsLst>
                    <a:gs pos="34000">
                      <a:schemeClr val="tx1">
                        <a:lumMod val="93000"/>
                      </a:schemeClr>
                    </a:gs>
                    <a:gs pos="0">
                      <a:schemeClr val="bg1">
                        <a:lumMod val="25000"/>
                        <a:lumOff val="75000"/>
                      </a:schemeClr>
                    </a:gs>
                    <a:gs pos="100000">
                      <a:schemeClr val="tx1"/>
                    </a:gs>
                  </a:gsLst>
                  <a:lin ang="4800000" scaled="0"/>
                </a:gradFill>
              </a:rPr>
              <a:t>Query ANYTHING.</a:t>
            </a:r>
          </a:p>
          <a:p>
            <a:r>
              <a:rPr lang="en-US" sz="1600" dirty="0">
                <a:gradFill>
                  <a:gsLst>
                    <a:gs pos="34000">
                      <a:schemeClr val="tx1">
                        <a:lumMod val="93000"/>
                      </a:schemeClr>
                    </a:gs>
                    <a:gs pos="0">
                      <a:schemeClr val="bg1">
                        <a:lumMod val="25000"/>
                        <a:lumOff val="75000"/>
                      </a:schemeClr>
                    </a:gs>
                    <a:gs pos="100000">
                      <a:schemeClr val="tx1"/>
                    </a:gs>
                  </a:gsLst>
                  <a:lin ang="4800000" scaled="0"/>
                </a:gradFill>
              </a:rPr>
              <a:t>Spin up a container instance in a few lines, warehouse the data, shorten the loop.</a:t>
            </a:r>
          </a:p>
          <a:p>
            <a:endParaRPr lang="en-US" sz="1600" dirty="0">
              <a:gradFill>
                <a:gsLst>
                  <a:gs pos="34000">
                    <a:schemeClr val="tx1">
                      <a:lumMod val="93000"/>
                    </a:schemeClr>
                  </a:gs>
                  <a:gs pos="0">
                    <a:schemeClr val="bg1">
                      <a:lumMod val="25000"/>
                      <a:lumOff val="75000"/>
                    </a:schemeClr>
                  </a:gs>
                  <a:gs pos="100000">
                    <a:schemeClr val="tx1"/>
                  </a:gs>
                </a:gsLst>
                <a:lin ang="4800000" scaled="0"/>
              </a:gradFill>
            </a:endParaRPr>
          </a:p>
        </p:txBody>
      </p:sp>
      <p:sp>
        <p:nvSpPr>
          <p:cNvPr id="2" name="TextBox 1">
            <a:extLst>
              <a:ext uri="{FF2B5EF4-FFF2-40B4-BE49-F238E27FC236}">
                <a16:creationId xmlns:a16="http://schemas.microsoft.com/office/drawing/2014/main" id="{B54AF5BE-56C5-930C-9E93-A137B9AC9115}"/>
              </a:ext>
            </a:extLst>
          </p:cNvPr>
          <p:cNvSpPr txBox="1"/>
          <p:nvPr/>
        </p:nvSpPr>
        <p:spPr>
          <a:xfrm>
            <a:off x="10699711" y="6488668"/>
            <a:ext cx="1446756" cy="369332"/>
          </a:xfrm>
          <a:prstGeom prst="rect">
            <a:avLst/>
          </a:prstGeom>
          <a:noFill/>
        </p:spPr>
        <p:txBody>
          <a:bodyPr wrap="square" rtlCol="0">
            <a:spAutoFit/>
          </a:bodyPr>
          <a:lstStyle/>
          <a:p>
            <a:pPr algn="r"/>
            <a:r>
              <a:rPr lang="en-US"/>
              <a:t>@shellninja</a:t>
            </a:r>
          </a:p>
        </p:txBody>
      </p:sp>
    </p:spTree>
    <p:extLst>
      <p:ext uri="{BB962C8B-B14F-4D97-AF65-F5344CB8AC3E}">
        <p14:creationId xmlns:p14="http://schemas.microsoft.com/office/powerpoint/2010/main" val="727728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CF3B99-FD71-ACBE-7E2E-A012E4734A62}"/>
              </a:ext>
            </a:extLst>
          </p:cNvPr>
          <p:cNvPicPr>
            <a:picLocks noChangeAspect="1"/>
          </p:cNvPicPr>
          <p:nvPr/>
        </p:nvPicPr>
        <p:blipFill>
          <a:blip r:embed="rId4"/>
          <a:srcRect r="21223"/>
          <a:stretch/>
        </p:blipFill>
        <p:spPr>
          <a:xfrm>
            <a:off x="4636008" y="10"/>
            <a:ext cx="7555992" cy="6857990"/>
          </a:xfrm>
          <a:prstGeom prst="rect">
            <a:avLst/>
          </a:prstGeom>
        </p:spPr>
      </p:pic>
      <p:sp>
        <p:nvSpPr>
          <p:cNvPr id="2" name="Title 1">
            <a:extLst>
              <a:ext uri="{FF2B5EF4-FFF2-40B4-BE49-F238E27FC236}">
                <a16:creationId xmlns:a16="http://schemas.microsoft.com/office/drawing/2014/main" id="{0FCCAD09-6395-7065-B003-EAEE0E0E7BCB}"/>
              </a:ext>
            </a:extLst>
          </p:cNvPr>
          <p:cNvSpPr>
            <a:spLocks noGrp="1"/>
          </p:cNvSpPr>
          <p:nvPr>
            <p:ph type="title"/>
          </p:nvPr>
        </p:nvSpPr>
        <p:spPr>
          <a:xfrm>
            <a:off x="1092071" y="2137090"/>
            <a:ext cx="2748040" cy="1325563"/>
          </a:xfrm>
        </p:spPr>
        <p:txBody>
          <a:bodyPr>
            <a:normAutofit fontScale="90000"/>
          </a:bodyPr>
          <a:lstStyle/>
          <a:p>
            <a:pPr algn="ctr"/>
            <a:r>
              <a:rPr lang="en-US" sz="4400"/>
              <a:t>David Hawthorne</a:t>
            </a:r>
          </a:p>
        </p:txBody>
      </p:sp>
      <p:sp>
        <p:nvSpPr>
          <p:cNvPr id="3" name="Content Placeholder 2">
            <a:extLst>
              <a:ext uri="{FF2B5EF4-FFF2-40B4-BE49-F238E27FC236}">
                <a16:creationId xmlns:a16="http://schemas.microsoft.com/office/drawing/2014/main" id="{5B3CE9D8-2048-63F2-9504-94A4ACB4BB9B}"/>
              </a:ext>
            </a:extLst>
          </p:cNvPr>
          <p:cNvSpPr>
            <a:spLocks noGrp="1"/>
          </p:cNvSpPr>
          <p:nvPr>
            <p:ph idx="1"/>
          </p:nvPr>
        </p:nvSpPr>
        <p:spPr>
          <a:xfrm>
            <a:off x="730120" y="3566743"/>
            <a:ext cx="3478160" cy="4351338"/>
          </a:xfrm>
        </p:spPr>
        <p:txBody>
          <a:bodyPr>
            <a:normAutofit/>
          </a:bodyPr>
          <a:lstStyle/>
          <a:p>
            <a:pPr marL="0" indent="0" algn="ctr">
              <a:buNone/>
            </a:pPr>
            <a:r>
              <a:rPr lang="en-US" sz="1800" dirty="0"/>
              <a:t>Director, Cloud Engineering</a:t>
            </a:r>
            <a:br>
              <a:rPr lang="en-US" sz="1800" dirty="0"/>
            </a:br>
            <a:r>
              <a:rPr lang="en-US" sz="1800" dirty="0"/>
              <a:t>O3 Solutions</a:t>
            </a:r>
            <a:endParaRPr lang="en-US" sz="1800"/>
          </a:p>
          <a:p>
            <a:pPr marL="0" indent="0">
              <a:buNone/>
            </a:pPr>
            <a:endParaRPr lang="en-US" sz="1800" dirty="0"/>
          </a:p>
          <a:p>
            <a:pPr marL="0" indent="0">
              <a:buNone/>
            </a:pPr>
            <a:r>
              <a:rPr lang="en-US" sz="1800" dirty="0"/>
              <a:t>Links:</a:t>
            </a:r>
            <a:br>
              <a:rPr lang="en-US" sz="1800" dirty="0"/>
            </a:br>
            <a:r>
              <a:rPr lang="en-US" sz="1800" dirty="0">
                <a:hlinkClick r:id="rId5"/>
              </a:rPr>
              <a:t>https://davidhawthorne.com</a:t>
            </a:r>
            <a:endParaRPr lang="en-US" sz="1800" dirty="0"/>
          </a:p>
          <a:p>
            <a:pPr marL="0" indent="0">
              <a:buNone/>
            </a:pPr>
            <a:r>
              <a:rPr lang="en-US" sz="1800" dirty="0">
                <a:hlinkClick r:id="rId6"/>
              </a:rPr>
              <a:t>https://github.com/shellninja</a:t>
            </a:r>
            <a:endParaRPr lang="en-US" sz="1800" dirty="0"/>
          </a:p>
          <a:p>
            <a:pPr marL="0" indent="0">
              <a:buNone/>
            </a:pPr>
            <a:r>
              <a:rPr lang="en-US" sz="1800" dirty="0"/>
              <a:t>Most platforms: </a:t>
            </a:r>
            <a:br>
              <a:rPr lang="en-US" sz="1800" dirty="0"/>
            </a:br>
            <a:r>
              <a:rPr lang="en-US" sz="1800" dirty="0"/>
              <a:t>@</a:t>
            </a:r>
            <a:r>
              <a:rPr lang="en-US" sz="1800"/>
              <a:t>shellninja</a:t>
            </a:r>
            <a:endParaRPr lang="en-US" sz="1800" dirty="0"/>
          </a:p>
          <a:p>
            <a:pPr marL="0" indent="0">
              <a:buNone/>
            </a:pPr>
            <a:endParaRPr lang="en-US" sz="2200" dirty="0"/>
          </a:p>
          <a:p>
            <a:pPr marL="0" indent="0">
              <a:buNone/>
            </a:pPr>
            <a:endParaRPr lang="en-US" sz="2200" dirty="0"/>
          </a:p>
        </p:txBody>
      </p:sp>
      <p:pic>
        <p:nvPicPr>
          <p:cNvPr id="2050" name="Picture 2" descr="Heavyweights POSTER Movie (27 x 40 Inches - 69cm x 102cm) (1995) (Style B)">
            <a:extLst>
              <a:ext uri="{FF2B5EF4-FFF2-40B4-BE49-F238E27FC236}">
                <a16:creationId xmlns:a16="http://schemas.microsoft.com/office/drawing/2014/main" id="{C595B4A4-7408-6EA0-C281-D8D9FAEB9D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4562" y="232031"/>
            <a:ext cx="1544910" cy="22853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y the Numbers: The Making of &quot;A Biltmore Christmas&quot; - Biltmore">
            <a:extLst>
              <a:ext uri="{FF2B5EF4-FFF2-40B4-BE49-F238E27FC236}">
                <a16:creationId xmlns:a16="http://schemas.microsoft.com/office/drawing/2014/main" id="{BDC4045D-54BA-246F-CD96-7E2C3134E2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5267" y="284060"/>
            <a:ext cx="2824316" cy="282431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ummer Camp (2024 film) - Wikipedia">
            <a:extLst>
              <a:ext uri="{FF2B5EF4-FFF2-40B4-BE49-F238E27FC236}">
                <a16:creationId xmlns:a16="http://schemas.microsoft.com/office/drawing/2014/main" id="{A944B2FC-0E91-EA86-812C-5188146AC5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55654" y="2799872"/>
            <a:ext cx="2428875" cy="35909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27C7E4C-9BE7-2E0E-C9D4-363744864D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18406" y="3449740"/>
            <a:ext cx="2095500" cy="3124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76A66ED-2934-845F-7960-E35D44F2FC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37416" y="375650"/>
            <a:ext cx="1657350" cy="16573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15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68E4D-BED6-C41B-BDEF-F27E0C605150}"/>
              </a:ext>
            </a:extLst>
          </p:cNvPr>
          <p:cNvSpPr>
            <a:spLocks noGrp="1"/>
          </p:cNvSpPr>
          <p:nvPr>
            <p:ph type="title"/>
          </p:nvPr>
        </p:nvSpPr>
        <p:spPr/>
        <p:txBody>
          <a:bodyPr vert="horz" lIns="91440" tIns="45720" rIns="91440" bIns="45720" rtlCol="0" anchor="ctr">
            <a:normAutofit/>
          </a:bodyPr>
          <a:lstStyle/>
          <a:p>
            <a:r>
              <a:rPr lang="en-US"/>
              <a:t>Dashboards</a:t>
            </a:r>
          </a:p>
        </p:txBody>
      </p:sp>
      <p:sp>
        <p:nvSpPr>
          <p:cNvPr id="3" name="Content Placeholder 2">
            <a:extLst>
              <a:ext uri="{FF2B5EF4-FFF2-40B4-BE49-F238E27FC236}">
                <a16:creationId xmlns:a16="http://schemas.microsoft.com/office/drawing/2014/main" id="{8D968B84-4173-5F83-5E46-D885046EA7DE}"/>
              </a:ext>
            </a:extLst>
          </p:cNvPr>
          <p:cNvSpPr>
            <a:spLocks noGrp="1"/>
          </p:cNvSpPr>
          <p:nvPr>
            <p:ph sz="half" idx="1"/>
          </p:nvPr>
        </p:nvSpPr>
        <p:spPr>
          <a:xfrm>
            <a:off x="6096000" y="1948069"/>
            <a:ext cx="5257799" cy="4228893"/>
          </a:xfrm>
        </p:spPr>
        <p:txBody>
          <a:bodyPr vert="horz" lIns="91440" tIns="45720" rIns="91440" bIns="45720" rtlCol="0">
            <a:normAutofit/>
          </a:bodyPr>
          <a:lstStyle/>
          <a:p>
            <a:r>
              <a:rPr lang="en-US"/>
              <a:t>CIS, HIPAA HITRUST, PCI-DSS, NIST SP 800-171, and more</a:t>
            </a:r>
          </a:p>
          <a:p>
            <a:r>
              <a:rPr lang="en-US"/>
              <a:t>Not limited to cloud resources – Entra, 1Password, Jira, </a:t>
            </a:r>
            <a:r>
              <a:rPr lang="en-US" err="1"/>
              <a:t>Keycloak</a:t>
            </a:r>
            <a:r>
              <a:rPr lang="en-US"/>
              <a:t>, Kubernetes, and more: </a:t>
            </a:r>
            <a:r>
              <a:rPr lang="en-US">
                <a:hlinkClick r:id="rId4"/>
              </a:rPr>
              <a:t>Plugin Directory</a:t>
            </a:r>
            <a:endParaRPr lang="en-US"/>
          </a:p>
          <a:p>
            <a:r>
              <a:rPr lang="en-US"/>
              <a:t>All the </a:t>
            </a:r>
            <a:r>
              <a:rPr lang="en-US" b="1"/>
              <a:t>stuff</a:t>
            </a:r>
            <a:endParaRPr lang="en-US"/>
          </a:p>
          <a:p>
            <a:endParaRPr lang="en-US"/>
          </a:p>
          <a:p>
            <a:endParaRPr lang="en-US"/>
          </a:p>
          <a:p>
            <a:pPr marL="0"/>
            <a:endParaRPr lang="en-US"/>
          </a:p>
        </p:txBody>
      </p:sp>
      <p:pic>
        <p:nvPicPr>
          <p:cNvPr id="10" name="Picture 9">
            <a:extLst>
              <a:ext uri="{FF2B5EF4-FFF2-40B4-BE49-F238E27FC236}">
                <a16:creationId xmlns:a16="http://schemas.microsoft.com/office/drawing/2014/main" id="{F0FC9CC7-1CC0-5CE6-2C9D-F41824EAEEC8}"/>
              </a:ext>
            </a:extLst>
          </p:cNvPr>
          <p:cNvPicPr>
            <a:picLocks noChangeAspect="1"/>
          </p:cNvPicPr>
          <p:nvPr/>
        </p:nvPicPr>
        <p:blipFill>
          <a:blip r:embed="rId5"/>
          <a:srcRect r="35058" b="-1"/>
          <a:stretch/>
        </p:blipFill>
        <p:spPr>
          <a:xfrm>
            <a:off x="1131172" y="2268111"/>
            <a:ext cx="4187222" cy="3256059"/>
          </a:xfrm>
          <a:prstGeom prst="rect">
            <a:avLst/>
          </a:prstGeom>
        </p:spPr>
      </p:pic>
      <p:sp>
        <p:nvSpPr>
          <p:cNvPr id="11" name="TextBox 10">
            <a:extLst>
              <a:ext uri="{FF2B5EF4-FFF2-40B4-BE49-F238E27FC236}">
                <a16:creationId xmlns:a16="http://schemas.microsoft.com/office/drawing/2014/main" id="{AE56B06A-E274-AD8E-85D2-470DF3F1EFF1}"/>
              </a:ext>
            </a:extLst>
          </p:cNvPr>
          <p:cNvSpPr txBox="1"/>
          <p:nvPr/>
        </p:nvSpPr>
        <p:spPr>
          <a:xfrm>
            <a:off x="6096000" y="1450047"/>
            <a:ext cx="3874958" cy="369332"/>
          </a:xfrm>
          <a:prstGeom prst="rect">
            <a:avLst/>
          </a:prstGeom>
          <a:noFill/>
        </p:spPr>
        <p:txBody>
          <a:bodyPr wrap="square" rtlCol="0">
            <a:spAutoFit/>
          </a:bodyPr>
          <a:lstStyle/>
          <a:p>
            <a:r>
              <a:rPr lang="en-US"/>
              <a:t>https://steampipe.io</a:t>
            </a:r>
          </a:p>
        </p:txBody>
      </p:sp>
      <p:sp>
        <p:nvSpPr>
          <p:cNvPr id="4" name="TextBox 3">
            <a:extLst>
              <a:ext uri="{FF2B5EF4-FFF2-40B4-BE49-F238E27FC236}">
                <a16:creationId xmlns:a16="http://schemas.microsoft.com/office/drawing/2014/main" id="{FEE897CA-A5F4-A4F1-91CF-0D8C89774E2B}"/>
              </a:ext>
            </a:extLst>
          </p:cNvPr>
          <p:cNvSpPr txBox="1"/>
          <p:nvPr/>
        </p:nvSpPr>
        <p:spPr>
          <a:xfrm>
            <a:off x="10699711" y="6488668"/>
            <a:ext cx="1446756" cy="369332"/>
          </a:xfrm>
          <a:prstGeom prst="rect">
            <a:avLst/>
          </a:prstGeom>
          <a:noFill/>
        </p:spPr>
        <p:txBody>
          <a:bodyPr wrap="square" rtlCol="0">
            <a:spAutoFit/>
          </a:bodyPr>
          <a:lstStyle/>
          <a:p>
            <a:pPr algn="r"/>
            <a:r>
              <a:rPr lang="en-US"/>
              <a:t>@shellninja</a:t>
            </a:r>
          </a:p>
        </p:txBody>
      </p:sp>
    </p:spTree>
    <p:extLst>
      <p:ext uri="{BB962C8B-B14F-4D97-AF65-F5344CB8AC3E}">
        <p14:creationId xmlns:p14="http://schemas.microsoft.com/office/powerpoint/2010/main" val="360903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0838-1A04-D906-D470-69FE65655C3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50A4BDA-C40D-BD76-8555-763762844D15}"/>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17A1577A-D590-40D9-ECE5-293A916140FC}"/>
              </a:ext>
            </a:extLst>
          </p:cNvPr>
          <p:cNvSpPr>
            <a:spLocks noGrp="1"/>
          </p:cNvSpPr>
          <p:nvPr>
            <p:ph sz="half" idx="2"/>
          </p:nvPr>
        </p:nvSpPr>
        <p:spPr/>
        <p:txBody>
          <a:bodyPr/>
          <a:lstStyle/>
          <a:p>
            <a:endParaRPr lang="en-US"/>
          </a:p>
        </p:txBody>
      </p:sp>
      <p:pic>
        <p:nvPicPr>
          <p:cNvPr id="9218" name="Picture 2" descr="a man in a plaid sweater says we 're done in a restaurant">
            <a:extLst>
              <a:ext uri="{FF2B5EF4-FFF2-40B4-BE49-F238E27FC236}">
                <a16:creationId xmlns:a16="http://schemas.microsoft.com/office/drawing/2014/main" id="{386756E2-54C2-0179-3A85-AE3133C82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4916" y="801667"/>
            <a:ext cx="9102168" cy="5081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DBD4FDC-ADEB-B40E-86A9-9D6312EEE3D2}"/>
              </a:ext>
            </a:extLst>
          </p:cNvPr>
          <p:cNvSpPr txBox="1"/>
          <p:nvPr/>
        </p:nvSpPr>
        <p:spPr>
          <a:xfrm>
            <a:off x="10699711" y="6488668"/>
            <a:ext cx="1446756" cy="369332"/>
          </a:xfrm>
          <a:prstGeom prst="rect">
            <a:avLst/>
          </a:prstGeom>
          <a:noFill/>
        </p:spPr>
        <p:txBody>
          <a:bodyPr wrap="square" rtlCol="0">
            <a:spAutoFit/>
          </a:bodyPr>
          <a:lstStyle/>
          <a:p>
            <a:pPr algn="r"/>
            <a:r>
              <a:rPr lang="en-US"/>
              <a:t>@shellninja</a:t>
            </a:r>
          </a:p>
        </p:txBody>
      </p:sp>
    </p:spTree>
    <p:extLst>
      <p:ext uri="{BB962C8B-B14F-4D97-AF65-F5344CB8AC3E}">
        <p14:creationId xmlns:p14="http://schemas.microsoft.com/office/powerpoint/2010/main" val="319903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F5B79-DA3A-829B-5588-192FAE66F75E}"/>
              </a:ext>
            </a:extLst>
          </p:cNvPr>
          <p:cNvSpPr>
            <a:spLocks noGrp="1"/>
          </p:cNvSpPr>
          <p:nvPr>
            <p:ph type="title"/>
          </p:nvPr>
        </p:nvSpPr>
        <p:spPr>
          <a:xfrm>
            <a:off x="5868557" y="1138036"/>
            <a:ext cx="5444382" cy="1402470"/>
          </a:xfrm>
        </p:spPr>
        <p:txBody>
          <a:bodyPr vert="horz" lIns="91440" tIns="45720" rIns="91440" bIns="45720" rtlCol="0" anchor="t">
            <a:normAutofit/>
          </a:bodyPr>
          <a:lstStyle/>
          <a:p>
            <a:r>
              <a:rPr lang="en-US" sz="3200"/>
              <a:t>RETHINK – Access Reviews</a:t>
            </a:r>
          </a:p>
        </p:txBody>
      </p:sp>
      <p:pic>
        <p:nvPicPr>
          <p:cNvPr id="16" name="Content Placeholder 15">
            <a:extLst>
              <a:ext uri="{FF2B5EF4-FFF2-40B4-BE49-F238E27FC236}">
                <a16:creationId xmlns:a16="http://schemas.microsoft.com/office/drawing/2014/main" id="{B6416381-3558-9D4A-EFD1-9CCA8C722763}"/>
              </a:ext>
            </a:extLst>
          </p:cNvPr>
          <p:cNvPicPr>
            <a:picLocks noGrp="1" noChangeAspect="1"/>
          </p:cNvPicPr>
          <p:nvPr>
            <p:ph sz="half" idx="1"/>
          </p:nvPr>
        </p:nvPicPr>
        <p:blipFill>
          <a:blip r:embed="rId2"/>
          <a:srcRect r="8678"/>
          <a:stretch/>
        </p:blipFill>
        <p:spPr>
          <a:xfrm>
            <a:off x="-1" y="10"/>
            <a:ext cx="5151179" cy="6857990"/>
          </a:xfrm>
          <a:prstGeom prst="rect">
            <a:avLst/>
          </a:prstGeom>
        </p:spPr>
      </p:pic>
      <p:sp>
        <p:nvSpPr>
          <p:cNvPr id="4" name="Content Placeholder 3">
            <a:extLst>
              <a:ext uri="{FF2B5EF4-FFF2-40B4-BE49-F238E27FC236}">
                <a16:creationId xmlns:a16="http://schemas.microsoft.com/office/drawing/2014/main" id="{5C4F0E50-A6E9-DBB9-3FCD-F0879466EC0D}"/>
              </a:ext>
            </a:extLst>
          </p:cNvPr>
          <p:cNvSpPr>
            <a:spLocks noGrp="1"/>
          </p:cNvSpPr>
          <p:nvPr>
            <p:ph sz="half" idx="2"/>
          </p:nvPr>
        </p:nvSpPr>
        <p:spPr>
          <a:xfrm>
            <a:off x="5868557" y="1828800"/>
            <a:ext cx="5444382" cy="4313583"/>
          </a:xfrm>
        </p:spPr>
        <p:txBody>
          <a:bodyPr vert="horz" lIns="91440" tIns="45720" rIns="91440" bIns="45720" rtlCol="0">
            <a:normAutofit/>
          </a:bodyPr>
          <a:lstStyle/>
          <a:p>
            <a:r>
              <a:rPr lang="en-US"/>
              <a:t>Throw it in Excel with a few CONCAT()s and voila</a:t>
            </a:r>
          </a:p>
          <a:p>
            <a:r>
              <a:rPr lang="en-US"/>
              <a:t>I can get a delta report now!</a:t>
            </a:r>
          </a:p>
          <a:p>
            <a:endParaRPr lang="en-US"/>
          </a:p>
        </p:txBody>
      </p:sp>
      <p:pic>
        <p:nvPicPr>
          <p:cNvPr id="18" name="Picture 17">
            <a:extLst>
              <a:ext uri="{FF2B5EF4-FFF2-40B4-BE49-F238E27FC236}">
                <a16:creationId xmlns:a16="http://schemas.microsoft.com/office/drawing/2014/main" id="{EEE5C4F6-1966-41A4-7D3A-C13A78149231}"/>
              </a:ext>
            </a:extLst>
          </p:cNvPr>
          <p:cNvPicPr>
            <a:picLocks noChangeAspect="1"/>
          </p:cNvPicPr>
          <p:nvPr/>
        </p:nvPicPr>
        <p:blipFill>
          <a:blip r:embed="rId3"/>
          <a:stretch>
            <a:fillRect/>
          </a:stretch>
        </p:blipFill>
        <p:spPr>
          <a:xfrm>
            <a:off x="5482423" y="3600717"/>
            <a:ext cx="5947577" cy="2541666"/>
          </a:xfrm>
          <a:prstGeom prst="rect">
            <a:avLst/>
          </a:prstGeom>
        </p:spPr>
      </p:pic>
      <p:sp>
        <p:nvSpPr>
          <p:cNvPr id="3" name="TextBox 2">
            <a:extLst>
              <a:ext uri="{FF2B5EF4-FFF2-40B4-BE49-F238E27FC236}">
                <a16:creationId xmlns:a16="http://schemas.microsoft.com/office/drawing/2014/main" id="{122CFC82-5B8E-48CE-3B6C-93C3CFDE00B1}"/>
              </a:ext>
            </a:extLst>
          </p:cNvPr>
          <p:cNvSpPr txBox="1"/>
          <p:nvPr/>
        </p:nvSpPr>
        <p:spPr>
          <a:xfrm>
            <a:off x="10699711" y="6488668"/>
            <a:ext cx="1446756" cy="369332"/>
          </a:xfrm>
          <a:prstGeom prst="rect">
            <a:avLst/>
          </a:prstGeom>
          <a:noFill/>
        </p:spPr>
        <p:txBody>
          <a:bodyPr wrap="square" rtlCol="0">
            <a:spAutoFit/>
          </a:bodyPr>
          <a:lstStyle/>
          <a:p>
            <a:pPr algn="r"/>
            <a:r>
              <a:rPr lang="en-US"/>
              <a:t>@shellninja</a:t>
            </a:r>
          </a:p>
        </p:txBody>
      </p:sp>
    </p:spTree>
    <p:extLst>
      <p:ext uri="{BB962C8B-B14F-4D97-AF65-F5344CB8AC3E}">
        <p14:creationId xmlns:p14="http://schemas.microsoft.com/office/powerpoint/2010/main" val="386747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96D5C2-59B8-9DF4-86EF-7CD5CE0BAFC2}"/>
              </a:ext>
            </a:extLst>
          </p:cNvPr>
          <p:cNvSpPr txBox="1"/>
          <p:nvPr/>
        </p:nvSpPr>
        <p:spPr>
          <a:xfrm>
            <a:off x="1042869" y="1283666"/>
            <a:ext cx="5660784" cy="4686796"/>
          </a:xfrm>
          <a:prstGeom prst="rect">
            <a:avLst/>
          </a:prstGeom>
          <a:noFill/>
        </p:spPr>
        <p:txBody>
          <a:bodyPr wrap="square">
            <a:spAutoFit/>
          </a:bodyPr>
          <a:lstStyle/>
          <a:p>
            <a:pPr defTabSz="420624"/>
            <a:r>
              <a:rPr lang="en-US" sz="2400" kern="1200" dirty="0">
                <a:solidFill>
                  <a:schemeClr val="tx1"/>
                </a:solidFill>
                <a:latin typeface="+mn-lt"/>
                <a:ea typeface="+mn-ea"/>
                <a:cs typeface="+mn-cs"/>
                <a:hlinkClick r:id="rId4"/>
              </a:rPr>
              <a:t>https://github.com/prowler-cloud/prowler</a:t>
            </a:r>
            <a:r>
              <a:rPr lang="en-US" sz="2400" kern="1200" dirty="0">
                <a:solidFill>
                  <a:schemeClr val="tx1"/>
                </a:solidFill>
                <a:latin typeface="+mn-lt"/>
                <a:ea typeface="+mn-ea"/>
                <a:cs typeface="+mn-cs"/>
              </a:rPr>
              <a:t>: Prowler is an Open Source security tool to perform AWS, Azure, Google Cloud and Kubernetes security best practices assessments, audits, incident response, continuous monitoring, hardening and forensics readiness, and also remediations! </a:t>
            </a:r>
          </a:p>
          <a:p>
            <a:pPr defTabSz="420624"/>
            <a:endParaRPr lang="en-US" sz="2400" kern="1200" dirty="0">
              <a:solidFill>
                <a:schemeClr val="tx1"/>
              </a:solidFill>
              <a:latin typeface="+mn-lt"/>
              <a:ea typeface="+mn-ea"/>
              <a:cs typeface="+mn-cs"/>
            </a:endParaRPr>
          </a:p>
          <a:p>
            <a:pPr defTabSz="420624"/>
            <a:r>
              <a:rPr lang="en-US" sz="2400" kern="1200" dirty="0">
                <a:solidFill>
                  <a:schemeClr val="tx1"/>
                </a:solidFill>
                <a:latin typeface="+mn-lt"/>
                <a:ea typeface="+mn-ea"/>
                <a:cs typeface="+mn-cs"/>
                <a:hlinkClick r:id="rId5"/>
              </a:rPr>
              <a:t>https://wazuh.com</a:t>
            </a:r>
            <a:r>
              <a:rPr lang="en-US" sz="2400" kern="1200" dirty="0">
                <a:solidFill>
                  <a:schemeClr val="tx1"/>
                </a:solidFill>
                <a:latin typeface="+mn-lt"/>
                <a:ea typeface="+mn-ea"/>
                <a:cs typeface="+mn-cs"/>
              </a:rPr>
              <a:t>: Unified XDR and SIEM protection for endpoints</a:t>
            </a:r>
          </a:p>
          <a:p>
            <a:pPr defTabSz="420624"/>
            <a:r>
              <a:rPr lang="en-US" sz="2400" kern="1200" dirty="0">
                <a:solidFill>
                  <a:schemeClr val="tx1"/>
                </a:solidFill>
                <a:latin typeface="+mn-lt"/>
                <a:ea typeface="+mn-ea"/>
                <a:cs typeface="+mn-cs"/>
              </a:rPr>
              <a:t>and cloud workloads.</a:t>
            </a:r>
          </a:p>
          <a:p>
            <a:pPr defTabSz="420624"/>
            <a:endParaRPr lang="en-US" sz="1656" kern="1200" dirty="0">
              <a:solidFill>
                <a:schemeClr val="tx1"/>
              </a:solidFill>
              <a:latin typeface="+mn-lt"/>
              <a:ea typeface="+mn-ea"/>
              <a:cs typeface="+mn-cs"/>
            </a:endParaRPr>
          </a:p>
          <a:p>
            <a:endParaRPr lang="en-US" dirty="0"/>
          </a:p>
        </p:txBody>
      </p:sp>
      <p:sp>
        <p:nvSpPr>
          <p:cNvPr id="6" name="TextBox 5">
            <a:extLst>
              <a:ext uri="{FF2B5EF4-FFF2-40B4-BE49-F238E27FC236}">
                <a16:creationId xmlns:a16="http://schemas.microsoft.com/office/drawing/2014/main" id="{C3B7A9B8-4568-F9AF-4699-919B81103D7B}"/>
              </a:ext>
            </a:extLst>
          </p:cNvPr>
          <p:cNvSpPr txBox="1"/>
          <p:nvPr/>
        </p:nvSpPr>
        <p:spPr>
          <a:xfrm>
            <a:off x="7221084" y="1370213"/>
            <a:ext cx="4569863" cy="3956724"/>
          </a:xfrm>
          <a:prstGeom prst="rect">
            <a:avLst/>
          </a:prstGeom>
          <a:noFill/>
        </p:spPr>
        <p:txBody>
          <a:bodyPr wrap="square" rtlCol="0">
            <a:spAutoFit/>
          </a:bodyPr>
          <a:lstStyle/>
          <a:p>
            <a:pPr defTabSz="420624"/>
            <a:r>
              <a:rPr lang="en-US" sz="2000" kern="1200" dirty="0">
                <a:solidFill>
                  <a:schemeClr val="tx1"/>
                </a:solidFill>
                <a:latin typeface="+mn-lt"/>
                <a:ea typeface="+mn-ea"/>
                <a:cs typeface="+mn-cs"/>
                <a:hlinkClick r:id="rId6"/>
              </a:rPr>
              <a:t>https://www.pfsense.org</a:t>
            </a:r>
            <a:r>
              <a:rPr lang="en-US" sz="2000" kern="1200" dirty="0">
                <a:solidFill>
                  <a:schemeClr val="tx1"/>
                </a:solidFill>
                <a:latin typeface="+mn-lt"/>
                <a:ea typeface="+mn-ea"/>
                <a:cs typeface="+mn-cs"/>
              </a:rPr>
              <a:t>: The </a:t>
            </a:r>
            <a:r>
              <a:rPr lang="en-US" sz="2000" kern="1200" dirty="0" err="1">
                <a:solidFill>
                  <a:schemeClr val="tx1"/>
                </a:solidFill>
                <a:latin typeface="+mn-lt"/>
                <a:ea typeface="+mn-ea"/>
                <a:cs typeface="+mn-cs"/>
              </a:rPr>
              <a:t>pfSense</a:t>
            </a:r>
            <a:r>
              <a:rPr lang="en-US" sz="2000" kern="1200" dirty="0">
                <a:solidFill>
                  <a:schemeClr val="tx1"/>
                </a:solidFill>
                <a:latin typeface="+mn-lt"/>
                <a:ea typeface="+mn-ea"/>
                <a:cs typeface="+mn-cs"/>
              </a:rPr>
              <a:t> project is a free network firewall distribution, based on the FreeBSD operating system with a custom kernel and including third party free software packages for additional functionality. </a:t>
            </a:r>
            <a:r>
              <a:rPr lang="en-US" sz="2000" kern="1200" dirty="0" err="1">
                <a:solidFill>
                  <a:schemeClr val="tx1"/>
                </a:solidFill>
                <a:latin typeface="+mn-lt"/>
                <a:ea typeface="+mn-ea"/>
                <a:cs typeface="+mn-cs"/>
              </a:rPr>
              <a:t>pfSense</a:t>
            </a:r>
            <a:r>
              <a:rPr lang="en-US" sz="2000" kern="1200" dirty="0">
                <a:solidFill>
                  <a:schemeClr val="tx1"/>
                </a:solidFill>
                <a:latin typeface="+mn-lt"/>
                <a:ea typeface="+mn-ea"/>
                <a:cs typeface="+mn-cs"/>
              </a:rPr>
              <a:t> software, with the help of the package system, is able to provide the same functionality or more of common commercial firewalls. </a:t>
            </a:r>
            <a:endParaRPr lang="en-US" sz="2000" dirty="0"/>
          </a:p>
          <a:p>
            <a:pPr defTabSz="420624"/>
            <a:endParaRPr lang="en-US" sz="1656" kern="1200" dirty="0">
              <a:solidFill>
                <a:schemeClr val="tx1"/>
              </a:solidFill>
              <a:latin typeface="+mn-lt"/>
              <a:ea typeface="+mn-ea"/>
              <a:cs typeface="+mn-cs"/>
            </a:endParaRPr>
          </a:p>
          <a:p>
            <a:pPr defTabSz="420624"/>
            <a:endParaRPr lang="en-US" sz="1656" dirty="0"/>
          </a:p>
          <a:p>
            <a:pPr defTabSz="420624"/>
            <a:endParaRPr lang="en-US" dirty="0"/>
          </a:p>
        </p:txBody>
      </p:sp>
      <p:sp>
        <p:nvSpPr>
          <p:cNvPr id="2" name="TextBox 1">
            <a:extLst>
              <a:ext uri="{FF2B5EF4-FFF2-40B4-BE49-F238E27FC236}">
                <a16:creationId xmlns:a16="http://schemas.microsoft.com/office/drawing/2014/main" id="{3994EDF5-DFF2-1C98-8E15-327165846DD6}"/>
              </a:ext>
            </a:extLst>
          </p:cNvPr>
          <p:cNvSpPr txBox="1"/>
          <p:nvPr/>
        </p:nvSpPr>
        <p:spPr>
          <a:xfrm>
            <a:off x="10699711" y="6488668"/>
            <a:ext cx="1446756" cy="369332"/>
          </a:xfrm>
          <a:prstGeom prst="rect">
            <a:avLst/>
          </a:prstGeom>
          <a:noFill/>
        </p:spPr>
        <p:txBody>
          <a:bodyPr wrap="square" rtlCol="0">
            <a:spAutoFit/>
          </a:bodyPr>
          <a:lstStyle/>
          <a:p>
            <a:pPr algn="r"/>
            <a:r>
              <a:rPr lang="en-US" dirty="0"/>
              <a:t>@</a:t>
            </a:r>
            <a:r>
              <a:rPr lang="en-US" dirty="0" err="1"/>
              <a:t>shellninja</a:t>
            </a:r>
            <a:endParaRPr lang="en-US" dirty="0"/>
          </a:p>
        </p:txBody>
      </p:sp>
    </p:spTree>
    <p:extLst>
      <p:ext uri="{BB962C8B-B14F-4D97-AF65-F5344CB8AC3E}">
        <p14:creationId xmlns:p14="http://schemas.microsoft.com/office/powerpoint/2010/main" val="3036718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3F09F-454D-6582-0B0C-F7FCEE4E11B8}"/>
              </a:ext>
            </a:extLst>
          </p:cNvPr>
          <p:cNvSpPr>
            <a:spLocks noGrp="1"/>
          </p:cNvSpPr>
          <p:nvPr>
            <p:ph type="title"/>
          </p:nvPr>
        </p:nvSpPr>
        <p:spPr/>
        <p:txBody>
          <a:bodyPr>
            <a:noAutofit/>
          </a:bodyPr>
          <a:lstStyle/>
          <a:p>
            <a:r>
              <a:rPr lang="en-US" sz="4400" dirty="0"/>
              <a:t>Sometimes it’s the tools you already have</a:t>
            </a:r>
          </a:p>
        </p:txBody>
      </p:sp>
      <p:sp>
        <p:nvSpPr>
          <p:cNvPr id="3" name="Content Placeholder 2">
            <a:extLst>
              <a:ext uri="{FF2B5EF4-FFF2-40B4-BE49-F238E27FC236}">
                <a16:creationId xmlns:a16="http://schemas.microsoft.com/office/drawing/2014/main" id="{90ADBBC6-EBDB-961E-B18D-ACC6369F6CA3}"/>
              </a:ext>
            </a:extLst>
          </p:cNvPr>
          <p:cNvSpPr>
            <a:spLocks noGrp="1"/>
          </p:cNvSpPr>
          <p:nvPr>
            <p:ph sz="half" idx="1"/>
          </p:nvPr>
        </p:nvSpPr>
        <p:spPr/>
        <p:txBody>
          <a:bodyPr/>
          <a:lstStyle/>
          <a:p>
            <a:r>
              <a:rPr lang="en-US" dirty="0"/>
              <a:t>When was the last time you ran audit in your package manager</a:t>
            </a:r>
          </a:p>
          <a:p>
            <a:r>
              <a:rPr lang="en-US" dirty="0"/>
              <a:t>Why isn’t that part of the branch build?</a:t>
            </a:r>
          </a:p>
        </p:txBody>
      </p:sp>
      <p:sp>
        <p:nvSpPr>
          <p:cNvPr id="4" name="Content Placeholder 3">
            <a:extLst>
              <a:ext uri="{FF2B5EF4-FFF2-40B4-BE49-F238E27FC236}">
                <a16:creationId xmlns:a16="http://schemas.microsoft.com/office/drawing/2014/main" id="{14F8950B-F739-0B51-8720-58C0967BA5A3}"/>
              </a:ext>
            </a:extLst>
          </p:cNvPr>
          <p:cNvSpPr>
            <a:spLocks noGrp="1"/>
          </p:cNvSpPr>
          <p:nvPr>
            <p:ph sz="half" idx="2"/>
          </p:nvPr>
        </p:nvSpPr>
        <p:spPr/>
        <p:txBody>
          <a:bodyPr/>
          <a:lstStyle/>
          <a:p>
            <a:r>
              <a:rPr lang="en-US" dirty="0"/>
              <a:t>When was the last time you audited your licenses?</a:t>
            </a:r>
          </a:p>
          <a:p>
            <a:r>
              <a:rPr lang="en-US" dirty="0"/>
              <a:t>CLI tools are out there!</a:t>
            </a:r>
          </a:p>
        </p:txBody>
      </p:sp>
    </p:spTree>
    <p:extLst>
      <p:ext uri="{BB962C8B-B14F-4D97-AF65-F5344CB8AC3E}">
        <p14:creationId xmlns:p14="http://schemas.microsoft.com/office/powerpoint/2010/main" val="3635106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9502-57F2-C5A4-9E5F-EDA37BCCEAB6}"/>
              </a:ext>
            </a:extLst>
          </p:cNvPr>
          <p:cNvSpPr>
            <a:spLocks noGrp="1"/>
          </p:cNvSpPr>
          <p:nvPr>
            <p:ph type="title"/>
          </p:nvPr>
        </p:nvSpPr>
        <p:spPr>
          <a:xfrm>
            <a:off x="8629650" y="1349680"/>
            <a:ext cx="2931320" cy="4827278"/>
          </a:xfrm>
        </p:spPr>
        <p:txBody>
          <a:bodyPr anchor="t">
            <a:normAutofit/>
          </a:bodyPr>
          <a:lstStyle/>
          <a:p>
            <a:r>
              <a:rPr lang="en-US" sz="4800">
                <a:solidFill>
                  <a:schemeClr val="tx1"/>
                </a:solidFill>
              </a:rPr>
              <a:t>Evidence Requests</a:t>
            </a:r>
          </a:p>
        </p:txBody>
      </p:sp>
      <p:graphicFrame>
        <p:nvGraphicFramePr>
          <p:cNvPr id="6" name="Content Placeholder 5">
            <a:extLst>
              <a:ext uri="{FF2B5EF4-FFF2-40B4-BE49-F238E27FC236}">
                <a16:creationId xmlns:a16="http://schemas.microsoft.com/office/drawing/2014/main" id="{670A1BF7-A67A-B098-0D13-E58DD0B3EBB4}"/>
              </a:ext>
            </a:extLst>
          </p:cNvPr>
          <p:cNvGraphicFramePr>
            <a:graphicFrameLocks noGrp="1"/>
          </p:cNvGraphicFramePr>
          <p:nvPr>
            <p:ph idx="1"/>
            <p:extLst>
              <p:ext uri="{D42A27DB-BD31-4B8C-83A1-F6EECF244321}">
                <p14:modId xmlns:p14="http://schemas.microsoft.com/office/powerpoint/2010/main" val="1592574843"/>
              </p:ext>
            </p:extLst>
          </p:nvPr>
        </p:nvGraphicFramePr>
        <p:xfrm>
          <a:off x="627290" y="640075"/>
          <a:ext cx="6862501" cy="5536883"/>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B65B6CBA-60C4-4AF3-4219-6F92E3B4445A}"/>
              </a:ext>
            </a:extLst>
          </p:cNvPr>
          <p:cNvSpPr txBox="1"/>
          <p:nvPr/>
        </p:nvSpPr>
        <p:spPr>
          <a:xfrm>
            <a:off x="10699711" y="6488668"/>
            <a:ext cx="1446756" cy="369332"/>
          </a:xfrm>
          <a:prstGeom prst="rect">
            <a:avLst/>
          </a:prstGeom>
          <a:noFill/>
        </p:spPr>
        <p:txBody>
          <a:bodyPr wrap="square" rtlCol="0">
            <a:spAutoFit/>
          </a:bodyPr>
          <a:lstStyle/>
          <a:p>
            <a:pPr algn="r"/>
            <a:r>
              <a:rPr lang="en-US"/>
              <a:t>@shellninja</a:t>
            </a:r>
          </a:p>
        </p:txBody>
      </p:sp>
    </p:spTree>
    <p:extLst>
      <p:ext uri="{BB962C8B-B14F-4D97-AF65-F5344CB8AC3E}">
        <p14:creationId xmlns:p14="http://schemas.microsoft.com/office/powerpoint/2010/main" val="3550722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6EA616E-0070-9EF4-EB6E-EB3BD25279AB}"/>
              </a:ext>
            </a:extLst>
          </p:cNvPr>
          <p:cNvPicPr>
            <a:picLocks noChangeAspect="1"/>
          </p:cNvPicPr>
          <p:nvPr/>
        </p:nvPicPr>
        <p:blipFill>
          <a:blip r:embed="rId4">
            <a:alphaModFix amt="12000"/>
            <a:grayscl/>
            <a:extLst>
              <a:ext uri="{28A0092B-C50C-407E-A947-70E740481C1C}">
                <a14:useLocalDpi xmlns:a14="http://schemas.microsoft.com/office/drawing/2010/main" val="0"/>
              </a:ext>
            </a:extLst>
          </a:blip>
          <a:srcRect t="5095" b="14393"/>
          <a:stretch/>
        </p:blipFill>
        <p:spPr>
          <a:xfrm>
            <a:off x="20" y="1"/>
            <a:ext cx="12191980" cy="5938683"/>
          </a:xfrm>
          <a:prstGeom prst="rect">
            <a:avLst/>
          </a:prstGeom>
          <a:effectLst>
            <a:reflection blurRad="38100" stA="55000" endPos="15000" dir="5400000" sy="-100000" algn="bl" rotWithShape="0"/>
          </a:effectLst>
        </p:spPr>
      </p:pic>
      <p:sp>
        <p:nvSpPr>
          <p:cNvPr id="2" name="Title 1">
            <a:extLst>
              <a:ext uri="{FF2B5EF4-FFF2-40B4-BE49-F238E27FC236}">
                <a16:creationId xmlns:a16="http://schemas.microsoft.com/office/drawing/2014/main" id="{DF1829FC-258A-1283-34B6-39E861741C0D}"/>
              </a:ext>
            </a:extLst>
          </p:cNvPr>
          <p:cNvSpPr>
            <a:spLocks noGrp="1"/>
          </p:cNvSpPr>
          <p:nvPr>
            <p:ph type="title"/>
          </p:nvPr>
        </p:nvSpPr>
        <p:spPr>
          <a:xfrm>
            <a:off x="2209800" y="4464028"/>
            <a:ext cx="9144000" cy="1641490"/>
          </a:xfrm>
        </p:spPr>
        <p:txBody>
          <a:bodyPr vert="horz" wrap="none" lIns="91440" tIns="45720" rIns="91440" bIns="45720" rtlCol="0" anchor="t">
            <a:normAutofit/>
          </a:bodyPr>
          <a:lstStyle/>
          <a:p>
            <a:pPr algn="r"/>
            <a:r>
              <a:rPr lang="en-US" sz="96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RETHINK</a:t>
            </a:r>
          </a:p>
        </p:txBody>
      </p:sp>
      <p:sp>
        <p:nvSpPr>
          <p:cNvPr id="15" name="Content Placeholder 7">
            <a:extLst>
              <a:ext uri="{FF2B5EF4-FFF2-40B4-BE49-F238E27FC236}">
                <a16:creationId xmlns:a16="http://schemas.microsoft.com/office/drawing/2014/main" id="{980625AA-4FED-5973-DFFF-6AFBFCEAACA6}"/>
              </a:ext>
            </a:extLst>
          </p:cNvPr>
          <p:cNvSpPr>
            <a:spLocks noGrp="1"/>
          </p:cNvSpPr>
          <p:nvPr>
            <p:ph idx="1"/>
          </p:nvPr>
        </p:nvSpPr>
        <p:spPr>
          <a:xfrm>
            <a:off x="2209799" y="3694375"/>
            <a:ext cx="9144000" cy="754025"/>
          </a:xfrm>
        </p:spPr>
        <p:txBody>
          <a:bodyPr vert="horz" lIns="91440" tIns="45720" rIns="91440" bIns="45720" rtlCol="0" anchor="b">
            <a:normAutofit/>
          </a:bodyPr>
          <a:lstStyle/>
          <a:p>
            <a:pPr marL="0" indent="0" algn="r">
              <a:buNone/>
            </a:pPr>
            <a:r>
              <a:rPr lang="en-US" sz="3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There’s an easy button?</a:t>
            </a:r>
          </a:p>
        </p:txBody>
      </p:sp>
      <p:sp>
        <p:nvSpPr>
          <p:cNvPr id="3" name="TextBox 2">
            <a:extLst>
              <a:ext uri="{FF2B5EF4-FFF2-40B4-BE49-F238E27FC236}">
                <a16:creationId xmlns:a16="http://schemas.microsoft.com/office/drawing/2014/main" id="{C19A2FB9-9296-35D0-04CD-FACDB54A7374}"/>
              </a:ext>
            </a:extLst>
          </p:cNvPr>
          <p:cNvSpPr txBox="1"/>
          <p:nvPr/>
        </p:nvSpPr>
        <p:spPr>
          <a:xfrm>
            <a:off x="10699711" y="6488668"/>
            <a:ext cx="1446756" cy="369332"/>
          </a:xfrm>
          <a:prstGeom prst="rect">
            <a:avLst/>
          </a:prstGeom>
          <a:noFill/>
        </p:spPr>
        <p:txBody>
          <a:bodyPr wrap="square" rtlCol="0">
            <a:spAutoFit/>
          </a:bodyPr>
          <a:lstStyle/>
          <a:p>
            <a:pPr algn="r"/>
            <a:r>
              <a:rPr lang="en-US"/>
              <a:t>@shellninja</a:t>
            </a:r>
          </a:p>
        </p:txBody>
      </p:sp>
    </p:spTree>
    <p:extLst>
      <p:ext uri="{BB962C8B-B14F-4D97-AF65-F5344CB8AC3E}">
        <p14:creationId xmlns:p14="http://schemas.microsoft.com/office/powerpoint/2010/main" val="192608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95E15-FF28-9F70-2AA9-245A74D49E5E}"/>
              </a:ext>
            </a:extLst>
          </p:cNvPr>
          <p:cNvSpPr>
            <a:spLocks noGrp="1"/>
          </p:cNvSpPr>
          <p:nvPr>
            <p:ph type="title"/>
          </p:nvPr>
        </p:nvSpPr>
        <p:spPr/>
        <p:txBody>
          <a:bodyPr/>
          <a:lstStyle/>
          <a:p>
            <a:r>
              <a:rPr lang="en-US"/>
              <a:t>Evidence Requests are Tests</a:t>
            </a:r>
            <a:endParaRPr lang="en-US" dirty="0"/>
          </a:p>
        </p:txBody>
      </p:sp>
      <p:pic>
        <p:nvPicPr>
          <p:cNvPr id="5" name="Content Placeholder 4" descr="Demo of using UI testing to prepare evidence requests">
            <a:extLst>
              <a:ext uri="{FF2B5EF4-FFF2-40B4-BE49-F238E27FC236}">
                <a16:creationId xmlns:a16="http://schemas.microsoft.com/office/drawing/2014/main" id="{83A0C233-8BA6-E55D-187E-681F7530D5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4964" y="1465078"/>
            <a:ext cx="10622071" cy="5273693"/>
          </a:xfrm>
        </p:spPr>
      </p:pic>
      <p:sp>
        <p:nvSpPr>
          <p:cNvPr id="6" name="TextBox 5">
            <a:extLst>
              <a:ext uri="{FF2B5EF4-FFF2-40B4-BE49-F238E27FC236}">
                <a16:creationId xmlns:a16="http://schemas.microsoft.com/office/drawing/2014/main" id="{97D2F15F-E148-4C67-6E45-0D80D5A5EB5F}"/>
              </a:ext>
            </a:extLst>
          </p:cNvPr>
          <p:cNvSpPr txBox="1"/>
          <p:nvPr/>
        </p:nvSpPr>
        <p:spPr>
          <a:xfrm>
            <a:off x="11407035" y="6607478"/>
            <a:ext cx="739432" cy="215444"/>
          </a:xfrm>
          <a:prstGeom prst="rect">
            <a:avLst/>
          </a:prstGeom>
          <a:noFill/>
        </p:spPr>
        <p:txBody>
          <a:bodyPr wrap="square" rtlCol="0">
            <a:spAutoFit/>
          </a:bodyPr>
          <a:lstStyle/>
          <a:p>
            <a:pPr algn="r"/>
            <a:r>
              <a:rPr lang="en-US" sz="800"/>
              <a:t>@shellninja</a:t>
            </a:r>
          </a:p>
        </p:txBody>
      </p:sp>
    </p:spTree>
    <p:extLst>
      <p:ext uri="{BB962C8B-B14F-4D97-AF65-F5344CB8AC3E}">
        <p14:creationId xmlns:p14="http://schemas.microsoft.com/office/powerpoint/2010/main" val="2249134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8AFEF-ADA7-7A05-4B51-AAB6B220A3CC}"/>
              </a:ext>
            </a:extLst>
          </p:cNvPr>
          <p:cNvSpPr>
            <a:spLocks noGrp="1"/>
          </p:cNvSpPr>
          <p:nvPr>
            <p:ph type="title"/>
          </p:nvPr>
        </p:nvSpPr>
        <p:spPr/>
        <p:txBody>
          <a:bodyPr/>
          <a:lstStyle/>
          <a:p>
            <a:r>
              <a:rPr lang="en-US" dirty="0"/>
              <a:t>Lessons Learned</a:t>
            </a:r>
          </a:p>
        </p:txBody>
      </p:sp>
      <p:sp>
        <p:nvSpPr>
          <p:cNvPr id="3" name="Content Placeholder 2">
            <a:extLst>
              <a:ext uri="{FF2B5EF4-FFF2-40B4-BE49-F238E27FC236}">
                <a16:creationId xmlns:a16="http://schemas.microsoft.com/office/drawing/2014/main" id="{9CAFF96A-530E-CF50-F058-9383EA156F79}"/>
              </a:ext>
            </a:extLst>
          </p:cNvPr>
          <p:cNvSpPr>
            <a:spLocks noGrp="1"/>
          </p:cNvSpPr>
          <p:nvPr>
            <p:ph sz="half" idx="1"/>
          </p:nvPr>
        </p:nvSpPr>
        <p:spPr/>
        <p:txBody>
          <a:bodyPr>
            <a:normAutofit fontScale="47500" lnSpcReduction="20000"/>
          </a:bodyPr>
          <a:lstStyle/>
          <a:p>
            <a:r>
              <a:rPr lang="en-US" dirty="0"/>
              <a:t>Lifeguards NOT police</a:t>
            </a:r>
          </a:p>
          <a:p>
            <a:r>
              <a:rPr lang="en-US" dirty="0"/>
              <a:t>Treat the audit as an annual continuous improvement exercise. Once it ends, create a data room based on that audit for the next year.</a:t>
            </a:r>
          </a:p>
          <a:p>
            <a:r>
              <a:rPr lang="en-US" dirty="0"/>
              <a:t>It takes about six months for a feature to be adopted. Expect a year before your security culture matures.</a:t>
            </a:r>
          </a:p>
          <a:p>
            <a:r>
              <a:rPr lang="en-US" sz="2800" dirty="0"/>
              <a:t>Align the Change Management procedures to your development process.</a:t>
            </a:r>
            <a:endParaRPr lang="en-US" dirty="0"/>
          </a:p>
          <a:p>
            <a:r>
              <a:rPr lang="en-US" sz="2800" dirty="0"/>
              <a:t>Pre-record videos of the tasks for walkthrough and share with audit team ahead of time this eliminates follow-up questions by addressing them from the pre-read rather than during the actual walkthrough.</a:t>
            </a:r>
          </a:p>
          <a:p>
            <a:r>
              <a:rPr lang="en-US" dirty="0"/>
              <a:t>Pin your IRP to your comm channels</a:t>
            </a:r>
          </a:p>
          <a:p>
            <a:r>
              <a:rPr lang="en-US" dirty="0"/>
              <a:t>Treat security tasks like bugs in grooming a sprint – top of the list.</a:t>
            </a:r>
          </a:p>
          <a:p>
            <a:r>
              <a:rPr lang="en-US" dirty="0"/>
              <a:t>Schedule ceremonies/required meetings at the next more frequent interval. For example, if it’s that Risk Committee meets quarterly as policy, meet monthly. People need to learn why they are there (see six month rule).</a:t>
            </a:r>
          </a:p>
          <a:p>
            <a:r>
              <a:rPr lang="en-US" dirty="0"/>
              <a:t>Allow people the freedom to make mistakes, just because it’s resource that doesn’t meet policy doesn’t mean you have to enforce it like a cop.</a:t>
            </a:r>
          </a:p>
          <a:p>
            <a:endParaRPr lang="en-US" dirty="0"/>
          </a:p>
        </p:txBody>
      </p:sp>
      <p:sp>
        <p:nvSpPr>
          <p:cNvPr id="4" name="Content Placeholder 3">
            <a:extLst>
              <a:ext uri="{FF2B5EF4-FFF2-40B4-BE49-F238E27FC236}">
                <a16:creationId xmlns:a16="http://schemas.microsoft.com/office/drawing/2014/main" id="{3BDE24FC-A57F-6994-84B4-0B692B50777C}"/>
              </a:ext>
            </a:extLst>
          </p:cNvPr>
          <p:cNvSpPr>
            <a:spLocks noGrp="1"/>
          </p:cNvSpPr>
          <p:nvPr>
            <p:ph sz="half" idx="2"/>
          </p:nvPr>
        </p:nvSpPr>
        <p:spPr/>
        <p:txBody>
          <a:bodyPr>
            <a:normAutofit fontScale="47500" lnSpcReduction="20000"/>
          </a:bodyPr>
          <a:lstStyle/>
          <a:p>
            <a:r>
              <a:rPr lang="en-US" dirty="0"/>
              <a:t>Don’t ignore the business side of security – you’ve focused on your in-scope assets up to this point and you’ll get blindsided with an incident if left out of the InfoSec program.</a:t>
            </a:r>
          </a:p>
          <a:p>
            <a:r>
              <a:rPr lang="en-US" dirty="0"/>
              <a:t>Responding to security questions in audit and for client questionnaires can be more art than science.</a:t>
            </a:r>
          </a:p>
          <a:p>
            <a:r>
              <a:rPr lang="en-US" dirty="0"/>
              <a:t>It’s the spirit of the control that’s important. While the ‘requirement’ may be to use X network tech, in reality the purpose is “isolation”… there are other paths, discuss with the audit team/compliance lead/</a:t>
            </a:r>
            <a:r>
              <a:rPr lang="en-US" dirty="0" err="1"/>
              <a:t>vCISO</a:t>
            </a:r>
            <a:endParaRPr lang="en-US" dirty="0"/>
          </a:p>
          <a:p>
            <a:r>
              <a:rPr lang="en-US" dirty="0"/>
              <a:t>Once we began owning our infrastructure new insights and capabilities around Cost Optimization emerge.</a:t>
            </a:r>
          </a:p>
          <a:p>
            <a:r>
              <a:rPr lang="en-US" dirty="0"/>
              <a:t>Make a mirror at the start of the year for evidence requests based on the prior audit</a:t>
            </a:r>
          </a:p>
          <a:p>
            <a:r>
              <a:rPr lang="en-US" dirty="0"/>
              <a:t>After a major overhaul, reach out to your cyber-risk insurance and see if you can get a discount.</a:t>
            </a:r>
          </a:p>
          <a:p>
            <a:r>
              <a:rPr lang="en-US" dirty="0"/>
              <a:t>Put the policies in a retrieval augmented LLM because you aren’t going to remember them. Use it for security questionnaires and quick lookups, better if citations are present.</a:t>
            </a:r>
          </a:p>
          <a:p>
            <a:r>
              <a:rPr lang="en-US" dirty="0"/>
              <a:t>Automated compliance or any other tooling is going to miss, a lot. No one ever said, run </a:t>
            </a:r>
            <a:r>
              <a:rPr lang="en-US" dirty="0" err="1"/>
              <a:t>npm</a:t>
            </a:r>
            <a:r>
              <a:rPr lang="en-US" dirty="0"/>
              <a:t> audit or </a:t>
            </a:r>
            <a:r>
              <a:rPr lang="en-US" dirty="0" err="1"/>
              <a:t>clamav</a:t>
            </a:r>
            <a:r>
              <a:rPr lang="en-US" dirty="0"/>
              <a:t> in the pipeline. No one ever said, secure the App Service’s internal SCM site. Use other tools.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70D4597B-B581-4966-5252-CC26368A3D21}"/>
              </a:ext>
            </a:extLst>
          </p:cNvPr>
          <p:cNvSpPr txBox="1"/>
          <p:nvPr/>
        </p:nvSpPr>
        <p:spPr>
          <a:xfrm>
            <a:off x="10699711" y="6488668"/>
            <a:ext cx="1446756" cy="369332"/>
          </a:xfrm>
          <a:prstGeom prst="rect">
            <a:avLst/>
          </a:prstGeom>
          <a:noFill/>
        </p:spPr>
        <p:txBody>
          <a:bodyPr wrap="square" rtlCol="0">
            <a:spAutoFit/>
          </a:bodyPr>
          <a:lstStyle/>
          <a:p>
            <a:pPr algn="r"/>
            <a:r>
              <a:rPr lang="en-US"/>
              <a:t>@shellninja</a:t>
            </a:r>
          </a:p>
        </p:txBody>
      </p:sp>
    </p:spTree>
    <p:extLst>
      <p:ext uri="{BB962C8B-B14F-4D97-AF65-F5344CB8AC3E}">
        <p14:creationId xmlns:p14="http://schemas.microsoft.com/office/powerpoint/2010/main" val="3983232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CAD09-6395-7065-B003-EAEE0E0E7BCB}"/>
              </a:ext>
            </a:extLst>
          </p:cNvPr>
          <p:cNvSpPr>
            <a:spLocks noGrp="1"/>
          </p:cNvSpPr>
          <p:nvPr>
            <p:ph type="title"/>
          </p:nvPr>
        </p:nvSpPr>
        <p:spPr>
          <a:xfrm>
            <a:off x="838200" y="365125"/>
            <a:ext cx="10515600" cy="1325563"/>
          </a:xfrm>
        </p:spPr>
        <p:txBody>
          <a:bodyPr>
            <a:normAutofit/>
          </a:bodyPr>
          <a:lstStyle/>
          <a:p>
            <a:r>
              <a:rPr lang="en-US"/>
              <a:t>For more information:</a:t>
            </a:r>
          </a:p>
        </p:txBody>
      </p:sp>
      <p:pic>
        <p:nvPicPr>
          <p:cNvPr id="14" name="Picture 2">
            <a:extLst>
              <a:ext uri="{FF2B5EF4-FFF2-40B4-BE49-F238E27FC236}">
                <a16:creationId xmlns:a16="http://schemas.microsoft.com/office/drawing/2014/main" id="{FD1752B8-F775-7B07-D8A8-5AF450D31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291" b="-1"/>
          <a:stretch/>
        </p:blipFill>
        <p:spPr bwMode="auto">
          <a:xfrm>
            <a:off x="956068" y="1924505"/>
            <a:ext cx="3354676" cy="3398611"/>
          </a:xfrm>
          <a:prstGeom prst="rect">
            <a:avLst/>
          </a:prstGeom>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B3CE9D8-2048-63F2-9504-94A4ACB4BB9B}"/>
              </a:ext>
            </a:extLst>
          </p:cNvPr>
          <p:cNvSpPr>
            <a:spLocks noGrp="1"/>
          </p:cNvSpPr>
          <p:nvPr>
            <p:ph idx="1"/>
          </p:nvPr>
        </p:nvSpPr>
        <p:spPr>
          <a:xfrm>
            <a:off x="4430684" y="1825625"/>
            <a:ext cx="6923116" cy="4351338"/>
          </a:xfrm>
        </p:spPr>
        <p:txBody>
          <a:bodyPr>
            <a:normAutofit/>
          </a:bodyPr>
          <a:lstStyle/>
          <a:p>
            <a:pPr marL="0" indent="0">
              <a:buNone/>
            </a:pPr>
            <a:r>
              <a:rPr lang="en-US" sz="2400" dirty="0"/>
              <a:t>Slides and Sample Code </a:t>
            </a:r>
            <a:r>
              <a:rPr lang="en-US" sz="2400" dirty="0">
                <a:hlinkClick r:id="rId4"/>
              </a:rPr>
              <a:t>https://github.com/shellninja/DevOpsDaysBham2024</a:t>
            </a:r>
            <a:endParaRPr lang="en-US" sz="2400" dirty="0">
              <a:hlinkClick r:id="rId5"/>
            </a:endParaRPr>
          </a:p>
          <a:p>
            <a:pPr marL="0" indent="0">
              <a:buNone/>
            </a:pPr>
            <a:endParaRPr lang="en-US" sz="2400" dirty="0">
              <a:hlinkClick r:id="rId5"/>
            </a:endParaRPr>
          </a:p>
          <a:p>
            <a:pPr marL="0" indent="0">
              <a:buNone/>
            </a:pPr>
            <a:r>
              <a:rPr lang="en-US" sz="2400" dirty="0"/>
              <a:t>Get in Touch</a:t>
            </a:r>
          </a:p>
          <a:p>
            <a:pPr marL="0" indent="0">
              <a:buNone/>
            </a:pPr>
            <a:r>
              <a:rPr lang="en-US" sz="2400" dirty="0">
                <a:hlinkClick r:id="rId5"/>
              </a:rPr>
              <a:t>https://davidhawthorne.com</a:t>
            </a:r>
            <a:endParaRPr lang="en-US" sz="2400" dirty="0"/>
          </a:p>
          <a:p>
            <a:pPr marL="0" indent="0">
              <a:buNone/>
            </a:pPr>
            <a:endParaRPr lang="en-US" sz="2400" dirty="0"/>
          </a:p>
          <a:p>
            <a:pPr marL="0" indent="0">
              <a:buNone/>
            </a:pPr>
            <a:r>
              <a:rPr lang="en-US" sz="2400" dirty="0"/>
              <a:t>Most Platforms</a:t>
            </a:r>
          </a:p>
          <a:p>
            <a:pPr marL="0" indent="0">
              <a:buNone/>
            </a:pPr>
            <a:r>
              <a:rPr lang="en-US" sz="2400" dirty="0"/>
              <a:t>@</a:t>
            </a:r>
            <a:r>
              <a:rPr lang="en-US" sz="2400" dirty="0" err="1"/>
              <a:t>shellninja</a:t>
            </a:r>
            <a:endParaRPr lang="en-US" sz="2400" dirty="0"/>
          </a:p>
          <a:p>
            <a:pPr marL="0" indent="0">
              <a:buNone/>
            </a:pPr>
            <a:r>
              <a:rPr lang="en-US" sz="2400" dirty="0"/>
              <a:t>	</a:t>
            </a:r>
          </a:p>
          <a:p>
            <a:pPr marL="0" indent="0">
              <a:buNone/>
            </a:pPr>
            <a:endParaRPr lang="en-US" sz="2400" dirty="0"/>
          </a:p>
          <a:p>
            <a:pPr marL="0" indent="0">
              <a:buNone/>
            </a:pPr>
            <a:endParaRPr lang="en-US" sz="2400" dirty="0"/>
          </a:p>
        </p:txBody>
      </p:sp>
      <p:sp>
        <p:nvSpPr>
          <p:cNvPr id="4" name="AutoShape 4">
            <a:extLst>
              <a:ext uri="{FF2B5EF4-FFF2-40B4-BE49-F238E27FC236}">
                <a16:creationId xmlns:a16="http://schemas.microsoft.com/office/drawing/2014/main" id="{F4F4D8DE-02DE-C337-BF38-BF6C394943F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39425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859123" y="1673293"/>
            <a:ext cx="5743727" cy="5168504"/>
            <a:chOff x="0" y="0"/>
            <a:chExt cx="5697593" cy="5126990"/>
          </a:xfrm>
        </p:grpSpPr>
        <p:sp>
          <p:nvSpPr>
            <p:cNvPr id="4" name="Freeform 4"/>
            <p:cNvSpPr/>
            <p:nvPr/>
          </p:nvSpPr>
          <p:spPr>
            <a:xfrm>
              <a:off x="0" y="0"/>
              <a:ext cx="5697593" cy="5126990"/>
            </a:xfrm>
            <a:custGeom>
              <a:avLst/>
              <a:gdLst/>
              <a:ahLst/>
              <a:cxnLst/>
              <a:rect l="l" t="t" r="r" b="b"/>
              <a:pathLst>
                <a:path w="5697593" h="5126990">
                  <a:moveTo>
                    <a:pt x="2875653" y="0"/>
                  </a:moveTo>
                  <a:lnTo>
                    <a:pt x="2853913" y="0"/>
                  </a:lnTo>
                  <a:lnTo>
                    <a:pt x="2821940" y="0"/>
                  </a:lnTo>
                  <a:lnTo>
                    <a:pt x="0" y="0"/>
                  </a:lnTo>
                  <a:lnTo>
                    <a:pt x="2821940" y="2564130"/>
                  </a:lnTo>
                  <a:lnTo>
                    <a:pt x="0" y="5126990"/>
                  </a:lnTo>
                  <a:lnTo>
                    <a:pt x="2821940" y="5126990"/>
                  </a:lnTo>
                  <a:lnTo>
                    <a:pt x="2853913" y="5126990"/>
                  </a:lnTo>
                  <a:lnTo>
                    <a:pt x="2875653" y="5126990"/>
                  </a:lnTo>
                  <a:lnTo>
                    <a:pt x="5697593" y="2564130"/>
                  </a:lnTo>
                  <a:lnTo>
                    <a:pt x="2875653" y="0"/>
                  </a:lnTo>
                  <a:close/>
                </a:path>
              </a:pathLst>
            </a:custGeom>
            <a:solidFill>
              <a:srgbClr val="8BC34A">
                <a:alpha val="65882"/>
              </a:srgbClr>
            </a:solidFill>
          </p:spPr>
          <p:txBody>
            <a:bodyPr/>
            <a:lstStyle/>
            <a:p>
              <a:pPr defTabSz="609630">
                <a:defRPr/>
              </a:pPr>
              <a:endParaRPr lang="en-US">
                <a:solidFill>
                  <a:prstClr val="white"/>
                </a:solidFill>
                <a:latin typeface="Arial"/>
              </a:endParaRPr>
            </a:p>
          </p:txBody>
        </p:sp>
      </p:grpSp>
      <p:grpSp>
        <p:nvGrpSpPr>
          <p:cNvPr id="5" name="Group 5"/>
          <p:cNvGrpSpPr/>
          <p:nvPr/>
        </p:nvGrpSpPr>
        <p:grpSpPr>
          <a:xfrm>
            <a:off x="3521016" y="1673293"/>
            <a:ext cx="5743727" cy="5168504"/>
            <a:chOff x="0" y="0"/>
            <a:chExt cx="5697593" cy="5126990"/>
          </a:xfrm>
        </p:grpSpPr>
        <p:sp>
          <p:nvSpPr>
            <p:cNvPr id="6" name="Freeform 6"/>
            <p:cNvSpPr/>
            <p:nvPr/>
          </p:nvSpPr>
          <p:spPr>
            <a:xfrm>
              <a:off x="0" y="0"/>
              <a:ext cx="5697593" cy="5126990"/>
            </a:xfrm>
            <a:custGeom>
              <a:avLst/>
              <a:gdLst/>
              <a:ahLst/>
              <a:cxnLst/>
              <a:rect l="l" t="t" r="r" b="b"/>
              <a:pathLst>
                <a:path w="5697593" h="5126990">
                  <a:moveTo>
                    <a:pt x="2875653" y="0"/>
                  </a:moveTo>
                  <a:lnTo>
                    <a:pt x="2853913" y="0"/>
                  </a:lnTo>
                  <a:lnTo>
                    <a:pt x="2821940" y="0"/>
                  </a:lnTo>
                  <a:lnTo>
                    <a:pt x="0" y="0"/>
                  </a:lnTo>
                  <a:lnTo>
                    <a:pt x="2821940" y="2564130"/>
                  </a:lnTo>
                  <a:lnTo>
                    <a:pt x="0" y="5126990"/>
                  </a:lnTo>
                  <a:lnTo>
                    <a:pt x="2821940" y="5126990"/>
                  </a:lnTo>
                  <a:lnTo>
                    <a:pt x="2853913" y="5126990"/>
                  </a:lnTo>
                  <a:lnTo>
                    <a:pt x="2875653" y="5126990"/>
                  </a:lnTo>
                  <a:lnTo>
                    <a:pt x="5697593" y="2564130"/>
                  </a:lnTo>
                  <a:lnTo>
                    <a:pt x="2875653" y="0"/>
                  </a:lnTo>
                  <a:close/>
                </a:path>
              </a:pathLst>
            </a:custGeom>
            <a:solidFill>
              <a:srgbClr val="8BC34A">
                <a:alpha val="42745"/>
              </a:srgbClr>
            </a:solidFill>
          </p:spPr>
          <p:txBody>
            <a:bodyPr/>
            <a:lstStyle/>
            <a:p>
              <a:pPr defTabSz="609630">
                <a:defRPr/>
              </a:pPr>
              <a:endParaRPr lang="en-US">
                <a:solidFill>
                  <a:prstClr val="white"/>
                </a:solidFill>
                <a:latin typeface="Arial"/>
              </a:endParaRPr>
            </a:p>
          </p:txBody>
        </p:sp>
      </p:grpSp>
      <p:grpSp>
        <p:nvGrpSpPr>
          <p:cNvPr id="7" name="Group 7"/>
          <p:cNvGrpSpPr/>
          <p:nvPr/>
        </p:nvGrpSpPr>
        <p:grpSpPr>
          <a:xfrm>
            <a:off x="254002" y="1673293"/>
            <a:ext cx="5743727" cy="5168504"/>
            <a:chOff x="0" y="0"/>
            <a:chExt cx="5697593" cy="5126990"/>
          </a:xfrm>
        </p:grpSpPr>
        <p:sp>
          <p:nvSpPr>
            <p:cNvPr id="8" name="Freeform 8"/>
            <p:cNvSpPr/>
            <p:nvPr/>
          </p:nvSpPr>
          <p:spPr>
            <a:xfrm>
              <a:off x="0" y="0"/>
              <a:ext cx="5697593" cy="5126990"/>
            </a:xfrm>
            <a:custGeom>
              <a:avLst/>
              <a:gdLst/>
              <a:ahLst/>
              <a:cxnLst/>
              <a:rect l="l" t="t" r="r" b="b"/>
              <a:pathLst>
                <a:path w="5697593" h="5126990">
                  <a:moveTo>
                    <a:pt x="2875653" y="0"/>
                  </a:moveTo>
                  <a:lnTo>
                    <a:pt x="2853913" y="0"/>
                  </a:lnTo>
                  <a:lnTo>
                    <a:pt x="2821940" y="0"/>
                  </a:lnTo>
                  <a:lnTo>
                    <a:pt x="0" y="0"/>
                  </a:lnTo>
                  <a:lnTo>
                    <a:pt x="2821940" y="2564130"/>
                  </a:lnTo>
                  <a:lnTo>
                    <a:pt x="0" y="5126990"/>
                  </a:lnTo>
                  <a:lnTo>
                    <a:pt x="2821940" y="5126990"/>
                  </a:lnTo>
                  <a:lnTo>
                    <a:pt x="2853913" y="5126990"/>
                  </a:lnTo>
                  <a:lnTo>
                    <a:pt x="2875653" y="5126990"/>
                  </a:lnTo>
                  <a:lnTo>
                    <a:pt x="5697593" y="2564130"/>
                  </a:lnTo>
                  <a:lnTo>
                    <a:pt x="2875653" y="0"/>
                  </a:lnTo>
                  <a:close/>
                </a:path>
              </a:pathLst>
            </a:custGeom>
            <a:solidFill>
              <a:srgbClr val="8BC34A">
                <a:alpha val="17647"/>
              </a:srgbClr>
            </a:solidFill>
          </p:spPr>
          <p:txBody>
            <a:bodyPr/>
            <a:lstStyle/>
            <a:p>
              <a:pPr defTabSz="914446">
                <a:defRPr/>
              </a:pPr>
              <a:endParaRPr lang="en-US">
                <a:solidFill>
                  <a:prstClr val="black"/>
                </a:solidFill>
                <a:latin typeface="Calibri"/>
              </a:endParaRPr>
            </a:p>
          </p:txBody>
        </p:sp>
      </p:grpSp>
      <p:pic>
        <p:nvPicPr>
          <p:cNvPr id="9" name="Picture 9"/>
          <p:cNvPicPr>
            <a:picLocks noChangeAspect="1"/>
          </p:cNvPicPr>
          <p:nvPr/>
        </p:nvPicPr>
        <p:blipFill>
          <a:blip r:embed="rId3"/>
          <a:srcRect/>
          <a:stretch>
            <a:fillRect/>
          </a:stretch>
        </p:blipFill>
        <p:spPr>
          <a:xfrm>
            <a:off x="521918" y="433242"/>
            <a:ext cx="3957591" cy="699175"/>
          </a:xfrm>
          <a:prstGeom prst="rect">
            <a:avLst/>
          </a:prstGeom>
        </p:spPr>
      </p:pic>
      <p:pic>
        <p:nvPicPr>
          <p:cNvPr id="10" name="Picture 10"/>
          <p:cNvPicPr>
            <a:picLocks noChangeAspect="1"/>
          </p:cNvPicPr>
          <p:nvPr/>
        </p:nvPicPr>
        <p:blipFill>
          <a:blip r:embed="rId4"/>
          <a:srcRect/>
          <a:stretch>
            <a:fillRect/>
          </a:stretch>
        </p:blipFill>
        <p:spPr>
          <a:xfrm>
            <a:off x="764562" y="3171543"/>
            <a:ext cx="648031" cy="648031"/>
          </a:xfrm>
          <a:prstGeom prst="rect">
            <a:avLst/>
          </a:prstGeom>
        </p:spPr>
      </p:pic>
      <p:grpSp>
        <p:nvGrpSpPr>
          <p:cNvPr id="11" name="Group 11"/>
          <p:cNvGrpSpPr>
            <a:grpSpLocks noChangeAspect="1"/>
          </p:cNvGrpSpPr>
          <p:nvPr/>
        </p:nvGrpSpPr>
        <p:grpSpPr>
          <a:xfrm>
            <a:off x="4629776" y="3828596"/>
            <a:ext cx="857899" cy="857899"/>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13" name="Group 13"/>
          <p:cNvGrpSpPr/>
          <p:nvPr/>
        </p:nvGrpSpPr>
        <p:grpSpPr>
          <a:xfrm>
            <a:off x="3080451" y="4328002"/>
            <a:ext cx="1947388" cy="130086"/>
            <a:chOff x="0" y="0"/>
            <a:chExt cx="6330950" cy="422910"/>
          </a:xfrm>
        </p:grpSpPr>
        <p:sp>
          <p:nvSpPr>
            <p:cNvPr id="14" name="Freeform 14"/>
            <p:cNvSpPr/>
            <p:nvPr/>
          </p:nvSpPr>
          <p:spPr>
            <a:xfrm>
              <a:off x="0" y="0"/>
              <a:ext cx="6330950" cy="375920"/>
            </a:xfrm>
            <a:custGeom>
              <a:avLst/>
              <a:gdLst/>
              <a:ahLst/>
              <a:cxnLst/>
              <a:rect l="l" t="t" r="r" b="b"/>
              <a:pathLst>
                <a:path w="6330950" h="375920">
                  <a:moveTo>
                    <a:pt x="6050280" y="144780"/>
                  </a:moveTo>
                  <a:lnTo>
                    <a:pt x="162560" y="144780"/>
                  </a:lnTo>
                  <a:lnTo>
                    <a:pt x="162560" y="0"/>
                  </a:lnTo>
                  <a:lnTo>
                    <a:pt x="2540" y="144780"/>
                  </a:lnTo>
                  <a:lnTo>
                    <a:pt x="0" y="144780"/>
                  </a:lnTo>
                  <a:lnTo>
                    <a:pt x="0" y="232410"/>
                  </a:lnTo>
                  <a:lnTo>
                    <a:pt x="6168390" y="232410"/>
                  </a:lnTo>
                  <a:lnTo>
                    <a:pt x="6168390" y="375920"/>
                  </a:lnTo>
                  <a:lnTo>
                    <a:pt x="6328410" y="232410"/>
                  </a:lnTo>
                  <a:lnTo>
                    <a:pt x="6330950" y="232410"/>
                  </a:lnTo>
                  <a:lnTo>
                    <a:pt x="6330950" y="144780"/>
                  </a:lnTo>
                  <a:close/>
                </a:path>
              </a:pathLst>
            </a:custGeom>
            <a:solidFill>
              <a:srgbClr val="8BC34A"/>
            </a:solidFill>
          </p:spPr>
          <p:txBody>
            <a:bodyPr/>
            <a:lstStyle/>
            <a:p>
              <a:pPr defTabSz="609630">
                <a:defRPr/>
              </a:pPr>
              <a:endParaRPr lang="en-US">
                <a:solidFill>
                  <a:prstClr val="white"/>
                </a:solidFill>
                <a:latin typeface="Arial"/>
              </a:endParaRPr>
            </a:p>
          </p:txBody>
        </p:sp>
      </p:grpSp>
      <p:pic>
        <p:nvPicPr>
          <p:cNvPr id="15" name="Picture 15"/>
          <p:cNvPicPr>
            <a:picLocks noChangeAspect="1"/>
          </p:cNvPicPr>
          <p:nvPr/>
        </p:nvPicPr>
        <p:blipFill>
          <a:blip r:embed="rId5"/>
          <a:srcRect/>
          <a:stretch>
            <a:fillRect/>
          </a:stretch>
        </p:blipFill>
        <p:spPr>
          <a:xfrm>
            <a:off x="4671788" y="3874968"/>
            <a:ext cx="765155" cy="765155"/>
          </a:xfrm>
          <a:prstGeom prst="rect">
            <a:avLst/>
          </a:prstGeom>
        </p:spPr>
      </p:pic>
      <p:grpSp>
        <p:nvGrpSpPr>
          <p:cNvPr id="16" name="Group 16"/>
          <p:cNvGrpSpPr>
            <a:grpSpLocks noChangeAspect="1"/>
          </p:cNvGrpSpPr>
          <p:nvPr/>
        </p:nvGrpSpPr>
        <p:grpSpPr>
          <a:xfrm>
            <a:off x="3636802" y="4815182"/>
            <a:ext cx="857899" cy="857899"/>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18" name="Group 18"/>
          <p:cNvGrpSpPr/>
          <p:nvPr/>
        </p:nvGrpSpPr>
        <p:grpSpPr>
          <a:xfrm>
            <a:off x="2236560" y="5283270"/>
            <a:ext cx="1947388" cy="130086"/>
            <a:chOff x="0" y="0"/>
            <a:chExt cx="6330950" cy="422910"/>
          </a:xfrm>
        </p:grpSpPr>
        <p:sp>
          <p:nvSpPr>
            <p:cNvPr id="19" name="Freeform 19"/>
            <p:cNvSpPr/>
            <p:nvPr/>
          </p:nvSpPr>
          <p:spPr>
            <a:xfrm>
              <a:off x="0" y="0"/>
              <a:ext cx="6330950" cy="375920"/>
            </a:xfrm>
            <a:custGeom>
              <a:avLst/>
              <a:gdLst/>
              <a:ahLst/>
              <a:cxnLst/>
              <a:rect l="l" t="t" r="r" b="b"/>
              <a:pathLst>
                <a:path w="6330950" h="375920">
                  <a:moveTo>
                    <a:pt x="6050280" y="144780"/>
                  </a:moveTo>
                  <a:lnTo>
                    <a:pt x="162560" y="144780"/>
                  </a:lnTo>
                  <a:lnTo>
                    <a:pt x="162560" y="0"/>
                  </a:lnTo>
                  <a:lnTo>
                    <a:pt x="2540" y="144780"/>
                  </a:lnTo>
                  <a:lnTo>
                    <a:pt x="0" y="144780"/>
                  </a:lnTo>
                  <a:lnTo>
                    <a:pt x="0" y="232410"/>
                  </a:lnTo>
                  <a:lnTo>
                    <a:pt x="6168390" y="232410"/>
                  </a:lnTo>
                  <a:lnTo>
                    <a:pt x="6168390" y="375920"/>
                  </a:lnTo>
                  <a:lnTo>
                    <a:pt x="6328410" y="232410"/>
                  </a:lnTo>
                  <a:lnTo>
                    <a:pt x="6330950" y="232410"/>
                  </a:lnTo>
                  <a:lnTo>
                    <a:pt x="6330950" y="144780"/>
                  </a:lnTo>
                  <a:close/>
                </a:path>
              </a:pathLst>
            </a:custGeom>
            <a:solidFill>
              <a:srgbClr val="8BC34A"/>
            </a:solidFill>
          </p:spPr>
          <p:txBody>
            <a:bodyPr/>
            <a:lstStyle/>
            <a:p>
              <a:pPr defTabSz="609630">
                <a:defRPr/>
              </a:pPr>
              <a:endParaRPr lang="en-US">
                <a:solidFill>
                  <a:prstClr val="white"/>
                </a:solidFill>
                <a:latin typeface="Arial"/>
              </a:endParaRPr>
            </a:p>
          </p:txBody>
        </p:sp>
      </p:grpSp>
      <p:pic>
        <p:nvPicPr>
          <p:cNvPr id="20" name="Picture 20"/>
          <p:cNvPicPr>
            <a:picLocks noChangeAspect="1"/>
          </p:cNvPicPr>
          <p:nvPr/>
        </p:nvPicPr>
        <p:blipFill>
          <a:blip r:embed="rId6"/>
          <a:srcRect/>
          <a:stretch>
            <a:fillRect/>
          </a:stretch>
        </p:blipFill>
        <p:spPr>
          <a:xfrm>
            <a:off x="3704181" y="4935712"/>
            <a:ext cx="661371" cy="661371"/>
          </a:xfrm>
          <a:prstGeom prst="rect">
            <a:avLst/>
          </a:prstGeom>
        </p:spPr>
      </p:pic>
      <p:sp>
        <p:nvSpPr>
          <p:cNvPr id="21" name="TextBox 21"/>
          <p:cNvSpPr txBox="1"/>
          <p:nvPr/>
        </p:nvSpPr>
        <p:spPr>
          <a:xfrm>
            <a:off x="5816904" y="2106107"/>
            <a:ext cx="2279139" cy="553998"/>
          </a:xfrm>
          <a:prstGeom prst="rect">
            <a:avLst/>
          </a:prstGeom>
        </p:spPr>
        <p:txBody>
          <a:bodyPr wrap="square" lIns="0" tIns="0" rIns="0" bIns="0" rtlCol="0" anchor="t">
            <a:spAutoFit/>
          </a:bodyPr>
          <a:lstStyle/>
          <a:p>
            <a:pPr defTabSz="609660">
              <a:spcBef>
                <a:spcPct val="0"/>
              </a:spcBef>
              <a:defRPr/>
            </a:pPr>
            <a:r>
              <a:rPr lang="en-US">
                <a:solidFill>
                  <a:srgbClr val="FFFFFF"/>
                </a:solidFill>
                <a:latin typeface="Raleway SemiBold" panose="020B0703030101060003" pitchFamily="34" charset="0"/>
              </a:rPr>
              <a:t>10 SOLUTION </a:t>
            </a:r>
            <a:br>
              <a:rPr lang="en-US">
                <a:solidFill>
                  <a:srgbClr val="FFFFFF"/>
                </a:solidFill>
                <a:latin typeface="Raleway SemiBold" panose="020B0703030101060003" pitchFamily="34" charset="0"/>
              </a:rPr>
            </a:br>
            <a:r>
              <a:rPr lang="en-US">
                <a:solidFill>
                  <a:srgbClr val="FFFFFF"/>
                </a:solidFill>
                <a:latin typeface="Raleway SemiBold" panose="020B0703030101060003" pitchFamily="34" charset="0"/>
              </a:rPr>
              <a:t>AREAS</a:t>
            </a:r>
          </a:p>
        </p:txBody>
      </p:sp>
      <p:sp>
        <p:nvSpPr>
          <p:cNvPr id="22" name="TextBox 22"/>
          <p:cNvSpPr txBox="1"/>
          <p:nvPr/>
        </p:nvSpPr>
        <p:spPr>
          <a:xfrm>
            <a:off x="7021118" y="3166991"/>
            <a:ext cx="2778946" cy="553998"/>
          </a:xfrm>
          <a:prstGeom prst="rect">
            <a:avLst/>
          </a:prstGeom>
        </p:spPr>
        <p:txBody>
          <a:bodyPr wrap="square" lIns="0" tIns="0" rIns="0" bIns="0" rtlCol="0" anchor="t">
            <a:spAutoFit/>
          </a:bodyPr>
          <a:lstStyle/>
          <a:p>
            <a:pPr defTabSz="609660">
              <a:spcBef>
                <a:spcPct val="0"/>
              </a:spcBef>
              <a:defRPr/>
            </a:pPr>
            <a:r>
              <a:rPr lang="en-US">
                <a:solidFill>
                  <a:srgbClr val="FFFFFF"/>
                </a:solidFill>
                <a:latin typeface="Raleway SemiBold" panose="020B0703030101060003" pitchFamily="34" charset="0"/>
              </a:rPr>
              <a:t>20,000+</a:t>
            </a:r>
            <a:br>
              <a:rPr lang="en-US">
                <a:solidFill>
                  <a:srgbClr val="FFFFFF"/>
                </a:solidFill>
                <a:latin typeface="Raleway SemiBold" panose="020B0703030101060003" pitchFamily="34" charset="0"/>
              </a:rPr>
            </a:br>
            <a:r>
              <a:rPr lang="en-US">
                <a:solidFill>
                  <a:srgbClr val="FFFFFF"/>
                </a:solidFill>
                <a:latin typeface="Raleway SemiBold" panose="020B0703030101060003" pitchFamily="34" charset="0"/>
              </a:rPr>
              <a:t>USERS</a:t>
            </a:r>
          </a:p>
        </p:txBody>
      </p:sp>
      <p:sp>
        <p:nvSpPr>
          <p:cNvPr id="23" name="TextBox 23"/>
          <p:cNvSpPr txBox="1"/>
          <p:nvPr/>
        </p:nvSpPr>
        <p:spPr>
          <a:xfrm>
            <a:off x="7043810" y="4499715"/>
            <a:ext cx="3106887" cy="553998"/>
          </a:xfrm>
          <a:prstGeom prst="rect">
            <a:avLst/>
          </a:prstGeom>
        </p:spPr>
        <p:txBody>
          <a:bodyPr wrap="square" lIns="0" tIns="0" rIns="0" bIns="0" rtlCol="0" anchor="t">
            <a:spAutoFit/>
          </a:bodyPr>
          <a:lstStyle/>
          <a:p>
            <a:pPr defTabSz="609660">
              <a:spcBef>
                <a:spcPct val="0"/>
              </a:spcBef>
              <a:defRPr/>
            </a:pPr>
            <a:br>
              <a:rPr lang="en-US">
                <a:solidFill>
                  <a:srgbClr val="FFFFFF"/>
                </a:solidFill>
                <a:latin typeface="Raleway SemiBold" panose="020B0703030101060003" pitchFamily="34" charset="0"/>
              </a:rPr>
            </a:br>
            <a:endParaRPr lang="en-US">
              <a:solidFill>
                <a:srgbClr val="FFFFFF"/>
              </a:solidFill>
              <a:latin typeface="Raleway SemiBold" panose="020B0703030101060003" pitchFamily="34" charset="0"/>
            </a:endParaRPr>
          </a:p>
        </p:txBody>
      </p:sp>
      <p:grpSp>
        <p:nvGrpSpPr>
          <p:cNvPr id="24" name="Group 24"/>
          <p:cNvGrpSpPr>
            <a:grpSpLocks noChangeAspect="1"/>
          </p:cNvGrpSpPr>
          <p:nvPr/>
        </p:nvGrpSpPr>
        <p:grpSpPr>
          <a:xfrm>
            <a:off x="3639638" y="2764820"/>
            <a:ext cx="857899" cy="857899"/>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8BC34A"/>
            </a:solidFill>
          </p:spPr>
          <p:txBody>
            <a:bodyPr/>
            <a:lstStyle/>
            <a:p>
              <a:pPr defTabSz="609630">
                <a:defRPr/>
              </a:pPr>
              <a:endParaRPr lang="en-US">
                <a:solidFill>
                  <a:prstClr val="white"/>
                </a:solidFill>
                <a:latin typeface="Arial"/>
              </a:endParaRPr>
            </a:p>
          </p:txBody>
        </p:sp>
      </p:grpSp>
      <p:sp>
        <p:nvSpPr>
          <p:cNvPr id="26" name="TextBox 26"/>
          <p:cNvSpPr txBox="1"/>
          <p:nvPr/>
        </p:nvSpPr>
        <p:spPr>
          <a:xfrm>
            <a:off x="1499550" y="2634935"/>
            <a:ext cx="2070470" cy="553998"/>
          </a:xfrm>
          <a:prstGeom prst="rect">
            <a:avLst/>
          </a:prstGeom>
        </p:spPr>
        <p:txBody>
          <a:bodyPr wrap="square" lIns="0" tIns="0" rIns="0" bIns="0" rtlCol="0" anchor="t">
            <a:spAutoFit/>
          </a:bodyPr>
          <a:lstStyle/>
          <a:p>
            <a:pPr algn="r" defTabSz="609660">
              <a:spcBef>
                <a:spcPct val="0"/>
              </a:spcBef>
              <a:defRPr/>
            </a:pPr>
            <a:r>
              <a:rPr lang="en-US">
                <a:solidFill>
                  <a:srgbClr val="FFFFFF"/>
                </a:solidFill>
                <a:latin typeface="Raleway SemiBold" panose="020B0703030101060003" pitchFamily="34" charset="0"/>
              </a:rPr>
              <a:t>10+ </a:t>
            </a:r>
            <a:br>
              <a:rPr lang="en-US">
                <a:solidFill>
                  <a:srgbClr val="FFFFFF"/>
                </a:solidFill>
                <a:latin typeface="Raleway SemiBold" panose="020B0703030101060003" pitchFamily="34" charset="0"/>
              </a:rPr>
            </a:br>
            <a:r>
              <a:rPr lang="en-US">
                <a:solidFill>
                  <a:srgbClr val="FFFFFF"/>
                </a:solidFill>
                <a:latin typeface="Raleway SemiBold" panose="020B0703030101060003" pitchFamily="34" charset="0"/>
              </a:rPr>
              <a:t>OWNERS</a:t>
            </a:r>
          </a:p>
        </p:txBody>
      </p:sp>
      <p:grpSp>
        <p:nvGrpSpPr>
          <p:cNvPr id="27" name="Group 27"/>
          <p:cNvGrpSpPr/>
          <p:nvPr/>
        </p:nvGrpSpPr>
        <p:grpSpPr>
          <a:xfrm>
            <a:off x="2391936" y="3226240"/>
            <a:ext cx="1947388" cy="130086"/>
            <a:chOff x="0" y="0"/>
            <a:chExt cx="6330950" cy="422910"/>
          </a:xfrm>
        </p:grpSpPr>
        <p:sp>
          <p:nvSpPr>
            <p:cNvPr id="28" name="Freeform 28"/>
            <p:cNvSpPr/>
            <p:nvPr/>
          </p:nvSpPr>
          <p:spPr>
            <a:xfrm>
              <a:off x="0" y="0"/>
              <a:ext cx="6330950" cy="375920"/>
            </a:xfrm>
            <a:custGeom>
              <a:avLst/>
              <a:gdLst/>
              <a:ahLst/>
              <a:cxnLst/>
              <a:rect l="l" t="t" r="r" b="b"/>
              <a:pathLst>
                <a:path w="6330950" h="375920">
                  <a:moveTo>
                    <a:pt x="6050280" y="144780"/>
                  </a:moveTo>
                  <a:lnTo>
                    <a:pt x="162560" y="144780"/>
                  </a:lnTo>
                  <a:lnTo>
                    <a:pt x="162560" y="0"/>
                  </a:lnTo>
                  <a:lnTo>
                    <a:pt x="2540" y="144780"/>
                  </a:lnTo>
                  <a:lnTo>
                    <a:pt x="0" y="144780"/>
                  </a:lnTo>
                  <a:lnTo>
                    <a:pt x="0" y="232410"/>
                  </a:lnTo>
                  <a:lnTo>
                    <a:pt x="6168390" y="232410"/>
                  </a:lnTo>
                  <a:lnTo>
                    <a:pt x="6168390" y="375920"/>
                  </a:lnTo>
                  <a:lnTo>
                    <a:pt x="6328410" y="232410"/>
                  </a:lnTo>
                  <a:lnTo>
                    <a:pt x="6330950" y="232410"/>
                  </a:lnTo>
                  <a:lnTo>
                    <a:pt x="6330950" y="144780"/>
                  </a:lnTo>
                  <a:close/>
                </a:path>
              </a:pathLst>
            </a:custGeom>
            <a:solidFill>
              <a:srgbClr val="8BC34A"/>
            </a:solidFill>
          </p:spPr>
          <p:txBody>
            <a:bodyPr/>
            <a:lstStyle/>
            <a:p>
              <a:pPr defTabSz="609630">
                <a:defRPr/>
              </a:pPr>
              <a:endParaRPr lang="en-US">
                <a:solidFill>
                  <a:prstClr val="white"/>
                </a:solidFill>
                <a:latin typeface="Arial"/>
              </a:endParaRPr>
            </a:p>
          </p:txBody>
        </p:sp>
      </p:grpSp>
      <p:pic>
        <p:nvPicPr>
          <p:cNvPr id="29" name="Picture 29"/>
          <p:cNvPicPr>
            <a:picLocks noChangeAspect="1"/>
          </p:cNvPicPr>
          <p:nvPr/>
        </p:nvPicPr>
        <p:blipFill>
          <a:blip r:embed="rId7"/>
          <a:srcRect/>
          <a:stretch>
            <a:fillRect/>
          </a:stretch>
        </p:blipFill>
        <p:spPr>
          <a:xfrm>
            <a:off x="3689002" y="2764820"/>
            <a:ext cx="757803" cy="757803"/>
          </a:xfrm>
          <a:prstGeom prst="rect">
            <a:avLst/>
          </a:prstGeom>
        </p:spPr>
      </p:pic>
      <p:grpSp>
        <p:nvGrpSpPr>
          <p:cNvPr id="30" name="Group 30"/>
          <p:cNvGrpSpPr>
            <a:grpSpLocks noChangeAspect="1"/>
          </p:cNvGrpSpPr>
          <p:nvPr/>
        </p:nvGrpSpPr>
        <p:grpSpPr>
          <a:xfrm>
            <a:off x="4889388" y="2083177"/>
            <a:ext cx="857899" cy="857899"/>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32" name="Group 32"/>
          <p:cNvGrpSpPr/>
          <p:nvPr/>
        </p:nvGrpSpPr>
        <p:grpSpPr>
          <a:xfrm>
            <a:off x="5212475" y="2666008"/>
            <a:ext cx="1947388" cy="130086"/>
            <a:chOff x="0" y="0"/>
            <a:chExt cx="6330950" cy="422910"/>
          </a:xfrm>
        </p:grpSpPr>
        <p:sp>
          <p:nvSpPr>
            <p:cNvPr id="33" name="Freeform 33"/>
            <p:cNvSpPr/>
            <p:nvPr/>
          </p:nvSpPr>
          <p:spPr>
            <a:xfrm>
              <a:off x="0" y="0"/>
              <a:ext cx="6330950" cy="375920"/>
            </a:xfrm>
            <a:custGeom>
              <a:avLst/>
              <a:gdLst/>
              <a:ahLst/>
              <a:cxnLst/>
              <a:rect l="l" t="t" r="r" b="b"/>
              <a:pathLst>
                <a:path w="6330950" h="375920">
                  <a:moveTo>
                    <a:pt x="6050280" y="144780"/>
                  </a:moveTo>
                  <a:lnTo>
                    <a:pt x="162560" y="144780"/>
                  </a:lnTo>
                  <a:lnTo>
                    <a:pt x="162560" y="0"/>
                  </a:lnTo>
                  <a:lnTo>
                    <a:pt x="2540" y="144780"/>
                  </a:lnTo>
                  <a:lnTo>
                    <a:pt x="0" y="144780"/>
                  </a:lnTo>
                  <a:lnTo>
                    <a:pt x="0" y="232410"/>
                  </a:lnTo>
                  <a:lnTo>
                    <a:pt x="6168390" y="232410"/>
                  </a:lnTo>
                  <a:lnTo>
                    <a:pt x="6168390" y="375920"/>
                  </a:lnTo>
                  <a:lnTo>
                    <a:pt x="6328410" y="232410"/>
                  </a:lnTo>
                  <a:lnTo>
                    <a:pt x="6330950" y="232410"/>
                  </a:lnTo>
                  <a:lnTo>
                    <a:pt x="6330950" y="144780"/>
                  </a:lnTo>
                  <a:close/>
                </a:path>
              </a:pathLst>
            </a:custGeom>
            <a:solidFill>
              <a:srgbClr val="8BC34A"/>
            </a:solidFill>
          </p:spPr>
          <p:txBody>
            <a:bodyPr/>
            <a:lstStyle/>
            <a:p>
              <a:pPr defTabSz="609630">
                <a:defRPr/>
              </a:pPr>
              <a:endParaRPr lang="en-US">
                <a:solidFill>
                  <a:prstClr val="white"/>
                </a:solidFill>
                <a:latin typeface="Arial"/>
              </a:endParaRPr>
            </a:p>
          </p:txBody>
        </p:sp>
      </p:grpSp>
      <p:pic>
        <p:nvPicPr>
          <p:cNvPr id="34" name="Picture 34"/>
          <p:cNvPicPr>
            <a:picLocks noChangeAspect="1"/>
          </p:cNvPicPr>
          <p:nvPr/>
        </p:nvPicPr>
        <p:blipFill>
          <a:blip r:embed="rId8"/>
          <a:srcRect/>
          <a:stretch>
            <a:fillRect/>
          </a:stretch>
        </p:blipFill>
        <p:spPr>
          <a:xfrm>
            <a:off x="4948607" y="2091159"/>
            <a:ext cx="739459" cy="739459"/>
          </a:xfrm>
          <a:prstGeom prst="rect">
            <a:avLst/>
          </a:prstGeom>
        </p:spPr>
      </p:pic>
      <p:grpSp>
        <p:nvGrpSpPr>
          <p:cNvPr id="35" name="Group 35"/>
          <p:cNvGrpSpPr>
            <a:grpSpLocks noChangeAspect="1"/>
          </p:cNvGrpSpPr>
          <p:nvPr/>
        </p:nvGrpSpPr>
        <p:grpSpPr>
          <a:xfrm>
            <a:off x="6062072" y="3193770"/>
            <a:ext cx="857899" cy="857899"/>
            <a:chOff x="0" y="0"/>
            <a:chExt cx="6350000" cy="6350000"/>
          </a:xfrm>
        </p:grpSpPr>
        <p:sp>
          <p:nvSpPr>
            <p:cNvPr id="36" name="Freeform 3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37" name="Group 37"/>
          <p:cNvGrpSpPr/>
          <p:nvPr/>
        </p:nvGrpSpPr>
        <p:grpSpPr>
          <a:xfrm>
            <a:off x="6233591" y="3726894"/>
            <a:ext cx="1947388" cy="130086"/>
            <a:chOff x="0" y="0"/>
            <a:chExt cx="6330950" cy="422910"/>
          </a:xfrm>
        </p:grpSpPr>
        <p:sp>
          <p:nvSpPr>
            <p:cNvPr id="38" name="Freeform 38"/>
            <p:cNvSpPr/>
            <p:nvPr/>
          </p:nvSpPr>
          <p:spPr>
            <a:xfrm>
              <a:off x="0" y="0"/>
              <a:ext cx="6330950" cy="375920"/>
            </a:xfrm>
            <a:custGeom>
              <a:avLst/>
              <a:gdLst/>
              <a:ahLst/>
              <a:cxnLst/>
              <a:rect l="l" t="t" r="r" b="b"/>
              <a:pathLst>
                <a:path w="6330950" h="375920">
                  <a:moveTo>
                    <a:pt x="6050280" y="144780"/>
                  </a:moveTo>
                  <a:lnTo>
                    <a:pt x="162560" y="144780"/>
                  </a:lnTo>
                  <a:lnTo>
                    <a:pt x="162560" y="0"/>
                  </a:lnTo>
                  <a:lnTo>
                    <a:pt x="2540" y="144780"/>
                  </a:lnTo>
                  <a:lnTo>
                    <a:pt x="0" y="144780"/>
                  </a:lnTo>
                  <a:lnTo>
                    <a:pt x="0" y="232410"/>
                  </a:lnTo>
                  <a:lnTo>
                    <a:pt x="6168390" y="232410"/>
                  </a:lnTo>
                  <a:lnTo>
                    <a:pt x="6168390" y="375920"/>
                  </a:lnTo>
                  <a:lnTo>
                    <a:pt x="6328410" y="232410"/>
                  </a:lnTo>
                  <a:lnTo>
                    <a:pt x="6330950" y="232410"/>
                  </a:lnTo>
                  <a:lnTo>
                    <a:pt x="6330950" y="144780"/>
                  </a:ln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39" name="Group 39"/>
          <p:cNvGrpSpPr>
            <a:grpSpLocks noChangeAspect="1"/>
          </p:cNvGrpSpPr>
          <p:nvPr/>
        </p:nvGrpSpPr>
        <p:grpSpPr>
          <a:xfrm>
            <a:off x="6098575" y="4408017"/>
            <a:ext cx="857899" cy="857899"/>
            <a:chOff x="0" y="0"/>
            <a:chExt cx="6350000" cy="6350000"/>
          </a:xfrm>
        </p:grpSpPr>
        <p:sp>
          <p:nvSpPr>
            <p:cNvPr id="40" name="Freeform 40"/>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41" name="Group 41"/>
          <p:cNvGrpSpPr/>
          <p:nvPr/>
        </p:nvGrpSpPr>
        <p:grpSpPr>
          <a:xfrm>
            <a:off x="6394423" y="5046990"/>
            <a:ext cx="1898363" cy="130086"/>
            <a:chOff x="0" y="0"/>
            <a:chExt cx="6171569" cy="422910"/>
          </a:xfrm>
        </p:grpSpPr>
        <p:sp>
          <p:nvSpPr>
            <p:cNvPr id="42" name="Freeform 42"/>
            <p:cNvSpPr/>
            <p:nvPr/>
          </p:nvSpPr>
          <p:spPr>
            <a:xfrm>
              <a:off x="0" y="0"/>
              <a:ext cx="6171569" cy="375920"/>
            </a:xfrm>
            <a:custGeom>
              <a:avLst/>
              <a:gdLst/>
              <a:ahLst/>
              <a:cxnLst/>
              <a:rect l="l" t="t" r="r" b="b"/>
              <a:pathLst>
                <a:path w="6171569" h="375920">
                  <a:moveTo>
                    <a:pt x="5890899" y="144780"/>
                  </a:moveTo>
                  <a:lnTo>
                    <a:pt x="162560" y="144780"/>
                  </a:lnTo>
                  <a:lnTo>
                    <a:pt x="162560" y="0"/>
                  </a:lnTo>
                  <a:lnTo>
                    <a:pt x="2540" y="144780"/>
                  </a:lnTo>
                  <a:lnTo>
                    <a:pt x="0" y="144780"/>
                  </a:lnTo>
                  <a:lnTo>
                    <a:pt x="0" y="232410"/>
                  </a:lnTo>
                  <a:lnTo>
                    <a:pt x="6009009" y="232410"/>
                  </a:lnTo>
                  <a:lnTo>
                    <a:pt x="6009009" y="375920"/>
                  </a:lnTo>
                  <a:lnTo>
                    <a:pt x="6169029" y="232410"/>
                  </a:lnTo>
                  <a:lnTo>
                    <a:pt x="6171569" y="232410"/>
                  </a:lnTo>
                  <a:lnTo>
                    <a:pt x="6171569" y="144780"/>
                  </a:ln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43" name="Group 43"/>
          <p:cNvGrpSpPr>
            <a:grpSpLocks noChangeAspect="1"/>
          </p:cNvGrpSpPr>
          <p:nvPr/>
        </p:nvGrpSpPr>
        <p:grpSpPr>
          <a:xfrm>
            <a:off x="4950070" y="5435142"/>
            <a:ext cx="857899" cy="857899"/>
            <a:chOff x="0" y="0"/>
            <a:chExt cx="6350000" cy="6350000"/>
          </a:xfrm>
        </p:grpSpPr>
        <p:sp>
          <p:nvSpPr>
            <p:cNvPr id="44" name="Freeform 4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45" name="Group 45"/>
          <p:cNvGrpSpPr/>
          <p:nvPr/>
        </p:nvGrpSpPr>
        <p:grpSpPr>
          <a:xfrm>
            <a:off x="5184355" y="6107392"/>
            <a:ext cx="1820593" cy="130086"/>
            <a:chOff x="0" y="0"/>
            <a:chExt cx="5918738" cy="422910"/>
          </a:xfrm>
        </p:grpSpPr>
        <p:sp>
          <p:nvSpPr>
            <p:cNvPr id="46" name="Freeform 46"/>
            <p:cNvSpPr/>
            <p:nvPr/>
          </p:nvSpPr>
          <p:spPr>
            <a:xfrm>
              <a:off x="0" y="0"/>
              <a:ext cx="5918738" cy="375920"/>
            </a:xfrm>
            <a:custGeom>
              <a:avLst/>
              <a:gdLst/>
              <a:ahLst/>
              <a:cxnLst/>
              <a:rect l="l" t="t" r="r" b="b"/>
              <a:pathLst>
                <a:path w="5918738" h="375920">
                  <a:moveTo>
                    <a:pt x="5638068" y="144780"/>
                  </a:moveTo>
                  <a:lnTo>
                    <a:pt x="162560" y="144780"/>
                  </a:lnTo>
                  <a:lnTo>
                    <a:pt x="162560" y="0"/>
                  </a:lnTo>
                  <a:lnTo>
                    <a:pt x="2540" y="144780"/>
                  </a:lnTo>
                  <a:lnTo>
                    <a:pt x="0" y="144780"/>
                  </a:lnTo>
                  <a:lnTo>
                    <a:pt x="0" y="232410"/>
                  </a:lnTo>
                  <a:lnTo>
                    <a:pt x="5756178" y="232410"/>
                  </a:lnTo>
                  <a:lnTo>
                    <a:pt x="5756178" y="375920"/>
                  </a:lnTo>
                  <a:lnTo>
                    <a:pt x="5916199" y="232410"/>
                  </a:lnTo>
                  <a:lnTo>
                    <a:pt x="5918738" y="232410"/>
                  </a:lnTo>
                  <a:lnTo>
                    <a:pt x="5918738" y="144780"/>
                  </a:ln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47" name="Group 47"/>
          <p:cNvGrpSpPr>
            <a:grpSpLocks noChangeAspect="1"/>
          </p:cNvGrpSpPr>
          <p:nvPr/>
        </p:nvGrpSpPr>
        <p:grpSpPr>
          <a:xfrm>
            <a:off x="11165430" y="3710203"/>
            <a:ext cx="857899" cy="857899"/>
            <a:chOff x="0" y="0"/>
            <a:chExt cx="6350000" cy="6350000"/>
          </a:xfrm>
        </p:grpSpPr>
        <p:sp>
          <p:nvSpPr>
            <p:cNvPr id="48" name="Freeform 4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49" name="Group 49"/>
          <p:cNvGrpSpPr/>
          <p:nvPr/>
        </p:nvGrpSpPr>
        <p:grpSpPr>
          <a:xfrm>
            <a:off x="9730986" y="4373805"/>
            <a:ext cx="1603955" cy="111343"/>
            <a:chOff x="0" y="0"/>
            <a:chExt cx="6092269" cy="422910"/>
          </a:xfrm>
        </p:grpSpPr>
        <p:sp>
          <p:nvSpPr>
            <p:cNvPr id="50" name="Freeform 50"/>
            <p:cNvSpPr/>
            <p:nvPr/>
          </p:nvSpPr>
          <p:spPr>
            <a:xfrm>
              <a:off x="0" y="0"/>
              <a:ext cx="6092269" cy="375920"/>
            </a:xfrm>
            <a:custGeom>
              <a:avLst/>
              <a:gdLst/>
              <a:ahLst/>
              <a:cxnLst/>
              <a:rect l="l" t="t" r="r" b="b"/>
              <a:pathLst>
                <a:path w="6092269" h="375920">
                  <a:moveTo>
                    <a:pt x="5811599" y="144780"/>
                  </a:moveTo>
                  <a:lnTo>
                    <a:pt x="162560" y="144780"/>
                  </a:lnTo>
                  <a:lnTo>
                    <a:pt x="162560" y="0"/>
                  </a:lnTo>
                  <a:lnTo>
                    <a:pt x="2540" y="144780"/>
                  </a:lnTo>
                  <a:lnTo>
                    <a:pt x="0" y="144780"/>
                  </a:lnTo>
                  <a:lnTo>
                    <a:pt x="0" y="232410"/>
                  </a:lnTo>
                  <a:lnTo>
                    <a:pt x="5929709" y="232410"/>
                  </a:lnTo>
                  <a:lnTo>
                    <a:pt x="5929709" y="375920"/>
                  </a:lnTo>
                  <a:lnTo>
                    <a:pt x="6089729" y="232410"/>
                  </a:lnTo>
                  <a:lnTo>
                    <a:pt x="6092269" y="232410"/>
                  </a:lnTo>
                  <a:lnTo>
                    <a:pt x="6092269" y="144780"/>
                  </a:lnTo>
                  <a:close/>
                </a:path>
              </a:pathLst>
            </a:custGeom>
            <a:solidFill>
              <a:srgbClr val="8BC34A"/>
            </a:solidFill>
          </p:spPr>
          <p:txBody>
            <a:bodyPr/>
            <a:lstStyle/>
            <a:p>
              <a:pPr defTabSz="609630">
                <a:defRPr/>
              </a:pPr>
              <a:endParaRPr lang="en-US">
                <a:solidFill>
                  <a:prstClr val="white"/>
                </a:solidFill>
                <a:latin typeface="Arial"/>
              </a:endParaRPr>
            </a:p>
          </p:txBody>
        </p:sp>
      </p:grpSp>
      <p:pic>
        <p:nvPicPr>
          <p:cNvPr id="52" name="Picture 52" descr="Serve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021888" y="5502302"/>
            <a:ext cx="723790" cy="723790"/>
          </a:xfrm>
          <a:prstGeom prst="rect">
            <a:avLst/>
          </a:prstGeom>
        </p:spPr>
      </p:pic>
      <p:pic>
        <p:nvPicPr>
          <p:cNvPr id="53" name="Picture 53" descr="Ui Ux"/>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102290" y="3284056"/>
            <a:ext cx="723790" cy="723790"/>
          </a:xfrm>
          <a:prstGeom prst="rect">
            <a:avLst/>
          </a:prstGeom>
        </p:spPr>
      </p:pic>
      <p:sp>
        <p:nvSpPr>
          <p:cNvPr id="55" name="TextBox 55"/>
          <p:cNvSpPr txBox="1"/>
          <p:nvPr/>
        </p:nvSpPr>
        <p:spPr>
          <a:xfrm>
            <a:off x="4889388" y="889002"/>
            <a:ext cx="7133941" cy="851195"/>
          </a:xfrm>
          <a:prstGeom prst="rect">
            <a:avLst/>
          </a:prstGeom>
        </p:spPr>
        <p:txBody>
          <a:bodyPr wrap="square" lIns="0" tIns="0" rIns="0" bIns="0" rtlCol="0" anchor="t">
            <a:spAutoFit/>
          </a:bodyPr>
          <a:lstStyle/>
          <a:p>
            <a:pPr algn="r" defTabSz="609660">
              <a:lnSpc>
                <a:spcPts val="7244"/>
              </a:lnSpc>
              <a:spcBef>
                <a:spcPct val="0"/>
              </a:spcBef>
              <a:defRPr/>
            </a:pPr>
            <a:r>
              <a:rPr lang="en-US" sz="5174">
                <a:solidFill>
                  <a:srgbClr val="FFFFFF"/>
                </a:solidFill>
                <a:latin typeface="Raleway ExtraBold" panose="020B0903030101060003" pitchFamily="34" charset="0"/>
              </a:rPr>
              <a:t>BY THE NUMBERS</a:t>
            </a:r>
          </a:p>
        </p:txBody>
      </p:sp>
      <p:grpSp>
        <p:nvGrpSpPr>
          <p:cNvPr id="56" name="Group 56"/>
          <p:cNvGrpSpPr/>
          <p:nvPr/>
        </p:nvGrpSpPr>
        <p:grpSpPr>
          <a:xfrm>
            <a:off x="-103130" y="1560083"/>
            <a:ext cx="12295130" cy="160627"/>
            <a:chOff x="0" y="255270"/>
            <a:chExt cx="4083946" cy="53354"/>
          </a:xfrm>
        </p:grpSpPr>
        <p:sp>
          <p:nvSpPr>
            <p:cNvPr id="57" name="Freeform 57"/>
            <p:cNvSpPr/>
            <p:nvPr/>
          </p:nvSpPr>
          <p:spPr>
            <a:xfrm>
              <a:off x="0" y="255270"/>
              <a:ext cx="4083946" cy="53354"/>
            </a:xfrm>
            <a:custGeom>
              <a:avLst/>
              <a:gdLst/>
              <a:ahLst/>
              <a:cxnLst/>
              <a:rect l="l" t="t" r="r" b="b"/>
              <a:pathLst>
                <a:path w="4083946" h="69850">
                  <a:moveTo>
                    <a:pt x="3793116" y="0"/>
                  </a:moveTo>
                  <a:lnTo>
                    <a:pt x="0" y="0"/>
                  </a:lnTo>
                  <a:lnTo>
                    <a:pt x="0" y="69850"/>
                  </a:lnTo>
                  <a:lnTo>
                    <a:pt x="4083946" y="69850"/>
                  </a:lnTo>
                  <a:lnTo>
                    <a:pt x="4083946" y="0"/>
                  </a:lnTo>
                  <a:close/>
                </a:path>
              </a:pathLst>
            </a:custGeom>
            <a:solidFill>
              <a:srgbClr val="FFFFFF"/>
            </a:solidFill>
          </p:spPr>
          <p:txBody>
            <a:bodyPr/>
            <a:lstStyle/>
            <a:p>
              <a:pPr defTabSz="609630">
                <a:defRPr/>
              </a:pPr>
              <a:endParaRPr lang="en-US">
                <a:solidFill>
                  <a:prstClr val="white"/>
                </a:solidFill>
                <a:latin typeface="Arial"/>
              </a:endParaRPr>
            </a:p>
          </p:txBody>
        </p:sp>
      </p:grpSp>
      <p:sp>
        <p:nvSpPr>
          <p:cNvPr id="58" name="TextBox 58"/>
          <p:cNvSpPr txBox="1"/>
          <p:nvPr/>
        </p:nvSpPr>
        <p:spPr>
          <a:xfrm>
            <a:off x="1223861" y="4738969"/>
            <a:ext cx="2325605" cy="553998"/>
          </a:xfrm>
          <a:prstGeom prst="rect">
            <a:avLst/>
          </a:prstGeom>
        </p:spPr>
        <p:txBody>
          <a:bodyPr wrap="square" lIns="0" tIns="0" rIns="0" bIns="0" rtlCol="0" anchor="t">
            <a:spAutoFit/>
          </a:bodyPr>
          <a:lstStyle/>
          <a:p>
            <a:pPr algn="r" defTabSz="609660">
              <a:spcBef>
                <a:spcPct val="0"/>
              </a:spcBef>
              <a:defRPr/>
            </a:pPr>
            <a:r>
              <a:rPr lang="en-US">
                <a:solidFill>
                  <a:srgbClr val="FFFFFF"/>
                </a:solidFill>
                <a:latin typeface="Raleway SemiBold" panose="020B0703030101060003" pitchFamily="34" charset="0"/>
              </a:rPr>
              <a:t>10+  EPC </a:t>
            </a:r>
            <a:br>
              <a:rPr lang="en-US">
                <a:solidFill>
                  <a:srgbClr val="FFFFFF"/>
                </a:solidFill>
                <a:latin typeface="Raleway SemiBold" panose="020B0703030101060003" pitchFamily="34" charset="0"/>
              </a:rPr>
            </a:br>
            <a:r>
              <a:rPr lang="en-US">
                <a:solidFill>
                  <a:srgbClr val="FFFFFF"/>
                </a:solidFill>
                <a:latin typeface="Raleway SemiBold" panose="020B0703030101060003" pitchFamily="34" charset="0"/>
              </a:rPr>
              <a:t>FIRMS</a:t>
            </a:r>
          </a:p>
        </p:txBody>
      </p:sp>
      <p:sp>
        <p:nvSpPr>
          <p:cNvPr id="59" name="TextBox 59"/>
          <p:cNvSpPr txBox="1"/>
          <p:nvPr/>
        </p:nvSpPr>
        <p:spPr>
          <a:xfrm>
            <a:off x="8872992" y="3781862"/>
            <a:ext cx="2203573" cy="553998"/>
          </a:xfrm>
          <a:prstGeom prst="rect">
            <a:avLst/>
          </a:prstGeom>
          <a:noFill/>
        </p:spPr>
        <p:txBody>
          <a:bodyPr wrap="square" lIns="0" tIns="0" rIns="0" bIns="0" rtlCol="0" anchor="t">
            <a:spAutoFit/>
          </a:bodyPr>
          <a:lstStyle/>
          <a:p>
            <a:pPr algn="r" defTabSz="609660">
              <a:spcBef>
                <a:spcPct val="0"/>
              </a:spcBef>
              <a:defRPr/>
            </a:pPr>
            <a:r>
              <a:rPr lang="en-US">
                <a:solidFill>
                  <a:srgbClr val="FFFFFF"/>
                </a:solidFill>
                <a:latin typeface="Raleway SemiBold" panose="020B0703030101060003" pitchFamily="34" charset="0"/>
              </a:rPr>
              <a:t>18%  PRODUCTIVITY IMPROVEMENT</a:t>
            </a:r>
          </a:p>
        </p:txBody>
      </p:sp>
      <p:sp>
        <p:nvSpPr>
          <p:cNvPr id="61" name="TextBox 61"/>
          <p:cNvSpPr txBox="1"/>
          <p:nvPr/>
        </p:nvSpPr>
        <p:spPr>
          <a:xfrm>
            <a:off x="-25130" y="3871911"/>
            <a:ext cx="2227410" cy="795795"/>
          </a:xfrm>
          <a:prstGeom prst="rect">
            <a:avLst/>
          </a:prstGeom>
        </p:spPr>
        <p:txBody>
          <a:bodyPr lIns="0" tIns="0" rIns="0" bIns="0" rtlCol="0" anchor="t">
            <a:spAutoFit/>
          </a:bodyPr>
          <a:lstStyle/>
          <a:p>
            <a:pPr algn="ctr" defTabSz="609660">
              <a:lnSpc>
                <a:spcPts val="3269"/>
              </a:lnSpc>
              <a:spcBef>
                <a:spcPct val="0"/>
              </a:spcBef>
              <a:defRPr/>
            </a:pPr>
            <a:r>
              <a:rPr lang="en-US">
                <a:solidFill>
                  <a:srgbClr val="FFFFFF"/>
                </a:solidFill>
                <a:latin typeface="Raleway SemiBold" panose="020B0703030101060003" pitchFamily="34" charset="0"/>
              </a:rPr>
              <a:t>550+ </a:t>
            </a:r>
          </a:p>
          <a:p>
            <a:pPr algn="ctr" defTabSz="609660">
              <a:lnSpc>
                <a:spcPts val="3269"/>
              </a:lnSpc>
              <a:spcBef>
                <a:spcPct val="0"/>
              </a:spcBef>
              <a:defRPr/>
            </a:pPr>
            <a:r>
              <a:rPr lang="en-US">
                <a:solidFill>
                  <a:srgbClr val="FFFFFF"/>
                </a:solidFill>
                <a:latin typeface="Raleway SemiBold" panose="020B0703030101060003" pitchFamily="34" charset="0"/>
              </a:rPr>
              <a:t>PROJECTS</a:t>
            </a:r>
          </a:p>
        </p:txBody>
      </p:sp>
      <p:sp>
        <p:nvSpPr>
          <p:cNvPr id="62" name="TextBox 62"/>
          <p:cNvSpPr txBox="1"/>
          <p:nvPr/>
        </p:nvSpPr>
        <p:spPr>
          <a:xfrm>
            <a:off x="1964396" y="3767593"/>
            <a:ext cx="2626129" cy="553998"/>
          </a:xfrm>
          <a:prstGeom prst="rect">
            <a:avLst/>
          </a:prstGeom>
        </p:spPr>
        <p:txBody>
          <a:bodyPr wrap="square" lIns="0" tIns="0" rIns="0" bIns="0" rtlCol="0" anchor="t">
            <a:spAutoFit/>
          </a:bodyPr>
          <a:lstStyle/>
          <a:p>
            <a:pPr algn="r" defTabSz="609660">
              <a:spcBef>
                <a:spcPct val="0"/>
              </a:spcBef>
              <a:defRPr/>
            </a:pPr>
            <a:r>
              <a:rPr lang="en-US">
                <a:solidFill>
                  <a:srgbClr val="FFFFFF"/>
                </a:solidFill>
                <a:latin typeface="Raleway SemiBold" panose="020B0703030101060003" pitchFamily="34" charset="0"/>
              </a:rPr>
              <a:t>50+</a:t>
            </a:r>
          </a:p>
          <a:p>
            <a:pPr algn="r" defTabSz="609660">
              <a:spcBef>
                <a:spcPct val="0"/>
              </a:spcBef>
              <a:defRPr/>
            </a:pPr>
            <a:r>
              <a:rPr lang="en-US">
                <a:solidFill>
                  <a:srgbClr val="FFFFFF"/>
                </a:solidFill>
                <a:latin typeface="Raleway SemiBold" panose="020B0703030101060003" pitchFamily="34" charset="0"/>
              </a:rPr>
              <a:t>CONTRACTORS</a:t>
            </a:r>
          </a:p>
        </p:txBody>
      </p:sp>
      <p:sp>
        <p:nvSpPr>
          <p:cNvPr id="63" name="TextBox 63"/>
          <p:cNvSpPr txBox="1"/>
          <p:nvPr/>
        </p:nvSpPr>
        <p:spPr>
          <a:xfrm>
            <a:off x="5930454" y="5548819"/>
            <a:ext cx="2203573" cy="553998"/>
          </a:xfrm>
          <a:prstGeom prst="rect">
            <a:avLst/>
          </a:prstGeom>
        </p:spPr>
        <p:txBody>
          <a:bodyPr wrap="square" lIns="0" tIns="0" rIns="0" bIns="0" rtlCol="0" anchor="t">
            <a:spAutoFit/>
          </a:bodyPr>
          <a:lstStyle/>
          <a:p>
            <a:pPr defTabSz="609660">
              <a:spcBef>
                <a:spcPct val="0"/>
              </a:spcBef>
              <a:defRPr/>
            </a:pPr>
            <a:r>
              <a:rPr lang="en-US">
                <a:solidFill>
                  <a:srgbClr val="FFFFFF"/>
                </a:solidFill>
                <a:latin typeface="Raleway SemiBold" panose="020B0703030101060003" pitchFamily="34" charset="0"/>
              </a:rPr>
              <a:t>1 COMPREHENSIVE</a:t>
            </a:r>
          </a:p>
          <a:p>
            <a:pPr defTabSz="609660">
              <a:spcBef>
                <a:spcPct val="0"/>
              </a:spcBef>
              <a:defRPr/>
            </a:pPr>
            <a:r>
              <a:rPr lang="en-US">
                <a:solidFill>
                  <a:srgbClr val="FFFFFF"/>
                </a:solidFill>
                <a:latin typeface="Raleway SemiBold" panose="020B0703030101060003" pitchFamily="34" charset="0"/>
              </a:rPr>
              <a:t>PLATFORM</a:t>
            </a:r>
          </a:p>
        </p:txBody>
      </p:sp>
      <p:sp>
        <p:nvSpPr>
          <p:cNvPr id="65" name="TextBox 63">
            <a:extLst>
              <a:ext uri="{FF2B5EF4-FFF2-40B4-BE49-F238E27FC236}">
                <a16:creationId xmlns:a16="http://schemas.microsoft.com/office/drawing/2014/main" id="{5F1A3AB6-6842-4FBA-89FE-8624A7722DED}"/>
              </a:ext>
            </a:extLst>
          </p:cNvPr>
          <p:cNvSpPr txBox="1"/>
          <p:nvPr/>
        </p:nvSpPr>
        <p:spPr>
          <a:xfrm>
            <a:off x="7079193" y="4451577"/>
            <a:ext cx="2203573" cy="553998"/>
          </a:xfrm>
          <a:prstGeom prst="rect">
            <a:avLst/>
          </a:prstGeom>
        </p:spPr>
        <p:txBody>
          <a:bodyPr wrap="square" lIns="0" tIns="0" rIns="0" bIns="0" rtlCol="0" anchor="t">
            <a:spAutoFit/>
          </a:bodyPr>
          <a:lstStyle/>
          <a:p>
            <a:pPr defTabSz="609660">
              <a:spcBef>
                <a:spcPct val="0"/>
              </a:spcBef>
              <a:defRPr/>
            </a:pPr>
            <a:r>
              <a:rPr lang="en-US">
                <a:solidFill>
                  <a:srgbClr val="FFFFFF"/>
                </a:solidFill>
                <a:latin typeface="Raleway SemiBold" panose="020B0703030101060003" pitchFamily="34" charset="0"/>
              </a:rPr>
              <a:t>10 WORK </a:t>
            </a:r>
            <a:br>
              <a:rPr lang="en-US">
                <a:solidFill>
                  <a:srgbClr val="FFFFFF"/>
                </a:solidFill>
                <a:latin typeface="Raleway SemiBold" panose="020B0703030101060003" pitchFamily="34" charset="0"/>
              </a:rPr>
            </a:br>
            <a:r>
              <a:rPr lang="en-US">
                <a:solidFill>
                  <a:srgbClr val="FFFFFF"/>
                </a:solidFill>
                <a:latin typeface="Raleway SemiBold" panose="020B0703030101060003" pitchFamily="34" charset="0"/>
              </a:rPr>
              <a:t>PACKAGE TYPES</a:t>
            </a:r>
          </a:p>
        </p:txBody>
      </p:sp>
      <p:pic>
        <p:nvPicPr>
          <p:cNvPr id="79" name="Picture 52" descr="Box">
            <a:extLst>
              <a:ext uri="{FF2B5EF4-FFF2-40B4-BE49-F238E27FC236}">
                <a16:creationId xmlns:a16="http://schemas.microsoft.com/office/drawing/2014/main" id="{2CD103FE-AC2C-4B73-B1E1-2ED0AB39121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6165628" y="4463266"/>
            <a:ext cx="723790" cy="723790"/>
          </a:xfrm>
          <a:prstGeom prst="rect">
            <a:avLst/>
          </a:prstGeom>
        </p:spPr>
      </p:pic>
      <p:grpSp>
        <p:nvGrpSpPr>
          <p:cNvPr id="80" name="Group 47">
            <a:extLst>
              <a:ext uri="{FF2B5EF4-FFF2-40B4-BE49-F238E27FC236}">
                <a16:creationId xmlns:a16="http://schemas.microsoft.com/office/drawing/2014/main" id="{F4644AAB-2B0A-44F4-BF41-51BD1C65DDB5}"/>
              </a:ext>
            </a:extLst>
          </p:cNvPr>
          <p:cNvGrpSpPr>
            <a:grpSpLocks noChangeAspect="1"/>
          </p:cNvGrpSpPr>
          <p:nvPr/>
        </p:nvGrpSpPr>
        <p:grpSpPr>
          <a:xfrm>
            <a:off x="10404099" y="5125315"/>
            <a:ext cx="857899" cy="857899"/>
            <a:chOff x="0" y="0"/>
            <a:chExt cx="6350000" cy="6350000"/>
          </a:xfrm>
        </p:grpSpPr>
        <p:sp>
          <p:nvSpPr>
            <p:cNvPr id="81" name="Freeform 48">
              <a:extLst>
                <a:ext uri="{FF2B5EF4-FFF2-40B4-BE49-F238E27FC236}">
                  <a16:creationId xmlns:a16="http://schemas.microsoft.com/office/drawing/2014/main" id="{BDF9F4FD-7FDD-4A43-B3EE-4BE85A4A3CC9}"/>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82" name="Group 49">
            <a:extLst>
              <a:ext uri="{FF2B5EF4-FFF2-40B4-BE49-F238E27FC236}">
                <a16:creationId xmlns:a16="http://schemas.microsoft.com/office/drawing/2014/main" id="{5DAAA3FC-93C9-4B57-8DA6-E10233A382A8}"/>
              </a:ext>
            </a:extLst>
          </p:cNvPr>
          <p:cNvGrpSpPr/>
          <p:nvPr/>
        </p:nvGrpSpPr>
        <p:grpSpPr>
          <a:xfrm>
            <a:off x="8969655" y="5788917"/>
            <a:ext cx="1603955" cy="111343"/>
            <a:chOff x="0" y="0"/>
            <a:chExt cx="6092269" cy="422910"/>
          </a:xfrm>
        </p:grpSpPr>
        <p:sp>
          <p:nvSpPr>
            <p:cNvPr id="83" name="Freeform 50">
              <a:extLst>
                <a:ext uri="{FF2B5EF4-FFF2-40B4-BE49-F238E27FC236}">
                  <a16:creationId xmlns:a16="http://schemas.microsoft.com/office/drawing/2014/main" id="{62FB737D-5F30-4C7C-BDB2-788D6FD46026}"/>
                </a:ext>
              </a:extLst>
            </p:cNvPr>
            <p:cNvSpPr/>
            <p:nvPr/>
          </p:nvSpPr>
          <p:spPr>
            <a:xfrm>
              <a:off x="0" y="0"/>
              <a:ext cx="6092269" cy="375920"/>
            </a:xfrm>
            <a:custGeom>
              <a:avLst/>
              <a:gdLst/>
              <a:ahLst/>
              <a:cxnLst/>
              <a:rect l="l" t="t" r="r" b="b"/>
              <a:pathLst>
                <a:path w="6092269" h="375920">
                  <a:moveTo>
                    <a:pt x="5811599" y="144780"/>
                  </a:moveTo>
                  <a:lnTo>
                    <a:pt x="162560" y="144780"/>
                  </a:lnTo>
                  <a:lnTo>
                    <a:pt x="162560" y="0"/>
                  </a:lnTo>
                  <a:lnTo>
                    <a:pt x="2540" y="144780"/>
                  </a:lnTo>
                  <a:lnTo>
                    <a:pt x="0" y="144780"/>
                  </a:lnTo>
                  <a:lnTo>
                    <a:pt x="0" y="232410"/>
                  </a:lnTo>
                  <a:lnTo>
                    <a:pt x="5929709" y="232410"/>
                  </a:lnTo>
                  <a:lnTo>
                    <a:pt x="5929709" y="375920"/>
                  </a:lnTo>
                  <a:lnTo>
                    <a:pt x="6089729" y="232410"/>
                  </a:lnTo>
                  <a:lnTo>
                    <a:pt x="6092269" y="232410"/>
                  </a:lnTo>
                  <a:lnTo>
                    <a:pt x="6092269" y="144780"/>
                  </a:lnTo>
                  <a:close/>
                </a:path>
              </a:pathLst>
            </a:custGeom>
            <a:solidFill>
              <a:srgbClr val="8BC34A"/>
            </a:solidFill>
          </p:spPr>
          <p:txBody>
            <a:bodyPr/>
            <a:lstStyle/>
            <a:p>
              <a:pPr defTabSz="609630">
                <a:defRPr/>
              </a:pPr>
              <a:endParaRPr lang="en-US">
                <a:solidFill>
                  <a:prstClr val="white"/>
                </a:solidFill>
                <a:latin typeface="Arial"/>
              </a:endParaRPr>
            </a:p>
          </p:txBody>
        </p:sp>
      </p:grpSp>
      <p:pic>
        <p:nvPicPr>
          <p:cNvPr id="84" name="Picture 51">
            <a:extLst>
              <a:ext uri="{FF2B5EF4-FFF2-40B4-BE49-F238E27FC236}">
                <a16:creationId xmlns:a16="http://schemas.microsoft.com/office/drawing/2014/main" id="{710F5DDE-232C-4C42-A569-3DF878CD08D4}"/>
              </a:ext>
            </a:extLst>
          </p:cNvPr>
          <p:cNvPicPr>
            <a:picLocks noChangeAspect="1"/>
          </p:cNvPicPr>
          <p:nvPr/>
        </p:nvPicPr>
        <p:blipFill>
          <a:blip r:embed="rId15"/>
          <a:srcRect/>
          <a:stretch>
            <a:fillRect/>
          </a:stretch>
        </p:blipFill>
        <p:spPr>
          <a:xfrm>
            <a:off x="10455298" y="5353131"/>
            <a:ext cx="755499" cy="317309"/>
          </a:xfrm>
          <a:prstGeom prst="rect">
            <a:avLst/>
          </a:prstGeom>
        </p:spPr>
      </p:pic>
      <p:sp>
        <p:nvSpPr>
          <p:cNvPr id="85" name="TextBox 59">
            <a:extLst>
              <a:ext uri="{FF2B5EF4-FFF2-40B4-BE49-F238E27FC236}">
                <a16:creationId xmlns:a16="http://schemas.microsoft.com/office/drawing/2014/main" id="{9747A9C3-F7A5-4A68-872F-FE25BF98145C}"/>
              </a:ext>
            </a:extLst>
          </p:cNvPr>
          <p:cNvSpPr txBox="1"/>
          <p:nvPr/>
        </p:nvSpPr>
        <p:spPr>
          <a:xfrm>
            <a:off x="8463497" y="5196975"/>
            <a:ext cx="1851736" cy="553998"/>
          </a:xfrm>
          <a:prstGeom prst="rect">
            <a:avLst/>
          </a:prstGeom>
        </p:spPr>
        <p:txBody>
          <a:bodyPr wrap="square" lIns="0" tIns="0" rIns="0" bIns="0" rtlCol="0" anchor="t">
            <a:spAutoFit/>
          </a:bodyPr>
          <a:lstStyle/>
          <a:p>
            <a:pPr algn="r" defTabSz="609660">
              <a:spcBef>
                <a:spcPct val="0"/>
              </a:spcBef>
              <a:defRPr/>
            </a:pPr>
            <a:r>
              <a:rPr lang="en-US">
                <a:solidFill>
                  <a:srgbClr val="FFFFFF"/>
                </a:solidFill>
                <a:latin typeface="Raleway SemiBold" panose="020B0703030101060003" pitchFamily="34" charset="0"/>
              </a:rPr>
              <a:t>58 NPS </a:t>
            </a:r>
            <a:br>
              <a:rPr lang="en-US">
                <a:solidFill>
                  <a:srgbClr val="FFFFFF"/>
                </a:solidFill>
                <a:latin typeface="Raleway SemiBold" panose="020B0703030101060003" pitchFamily="34" charset="0"/>
              </a:rPr>
            </a:br>
            <a:r>
              <a:rPr lang="en-US">
                <a:solidFill>
                  <a:srgbClr val="FFFFFF"/>
                </a:solidFill>
                <a:latin typeface="Raleway SemiBold" panose="020B0703030101060003" pitchFamily="34" charset="0"/>
              </a:rPr>
              <a:t>SCORE</a:t>
            </a:r>
          </a:p>
        </p:txBody>
      </p:sp>
      <p:grpSp>
        <p:nvGrpSpPr>
          <p:cNvPr id="86" name="Group 47">
            <a:extLst>
              <a:ext uri="{FF2B5EF4-FFF2-40B4-BE49-F238E27FC236}">
                <a16:creationId xmlns:a16="http://schemas.microsoft.com/office/drawing/2014/main" id="{1E7F77B1-E939-41B2-AD04-E933AEFF6042}"/>
              </a:ext>
            </a:extLst>
          </p:cNvPr>
          <p:cNvGrpSpPr>
            <a:grpSpLocks noChangeAspect="1"/>
          </p:cNvGrpSpPr>
          <p:nvPr/>
        </p:nvGrpSpPr>
        <p:grpSpPr>
          <a:xfrm>
            <a:off x="10367762" y="2413988"/>
            <a:ext cx="857899" cy="857899"/>
            <a:chOff x="0" y="0"/>
            <a:chExt cx="6350000" cy="6350000"/>
          </a:xfrm>
        </p:grpSpPr>
        <p:sp>
          <p:nvSpPr>
            <p:cNvPr id="87" name="Freeform 48">
              <a:extLst>
                <a:ext uri="{FF2B5EF4-FFF2-40B4-BE49-F238E27FC236}">
                  <a16:creationId xmlns:a16="http://schemas.microsoft.com/office/drawing/2014/main" id="{871920B7-6582-4A23-965F-EBADE8D431B9}"/>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88" name="Group 49">
            <a:extLst>
              <a:ext uri="{FF2B5EF4-FFF2-40B4-BE49-F238E27FC236}">
                <a16:creationId xmlns:a16="http://schemas.microsoft.com/office/drawing/2014/main" id="{F4AB1D1A-C526-470D-A802-0D67C7DE4FA5}"/>
              </a:ext>
            </a:extLst>
          </p:cNvPr>
          <p:cNvGrpSpPr/>
          <p:nvPr/>
        </p:nvGrpSpPr>
        <p:grpSpPr>
          <a:xfrm>
            <a:off x="8933318" y="3077590"/>
            <a:ext cx="1603955" cy="111343"/>
            <a:chOff x="0" y="0"/>
            <a:chExt cx="6092269" cy="422910"/>
          </a:xfrm>
        </p:grpSpPr>
        <p:sp>
          <p:nvSpPr>
            <p:cNvPr id="89" name="Freeform 50">
              <a:extLst>
                <a:ext uri="{FF2B5EF4-FFF2-40B4-BE49-F238E27FC236}">
                  <a16:creationId xmlns:a16="http://schemas.microsoft.com/office/drawing/2014/main" id="{59DA3DE6-69EE-4888-97BF-8759648D0069}"/>
                </a:ext>
              </a:extLst>
            </p:cNvPr>
            <p:cNvSpPr/>
            <p:nvPr/>
          </p:nvSpPr>
          <p:spPr>
            <a:xfrm>
              <a:off x="0" y="0"/>
              <a:ext cx="6092269" cy="375920"/>
            </a:xfrm>
            <a:custGeom>
              <a:avLst/>
              <a:gdLst/>
              <a:ahLst/>
              <a:cxnLst/>
              <a:rect l="l" t="t" r="r" b="b"/>
              <a:pathLst>
                <a:path w="6092269" h="375920">
                  <a:moveTo>
                    <a:pt x="5811599" y="144780"/>
                  </a:moveTo>
                  <a:lnTo>
                    <a:pt x="162560" y="144780"/>
                  </a:lnTo>
                  <a:lnTo>
                    <a:pt x="162560" y="0"/>
                  </a:lnTo>
                  <a:lnTo>
                    <a:pt x="2540" y="144780"/>
                  </a:lnTo>
                  <a:lnTo>
                    <a:pt x="0" y="144780"/>
                  </a:lnTo>
                  <a:lnTo>
                    <a:pt x="0" y="232410"/>
                  </a:lnTo>
                  <a:lnTo>
                    <a:pt x="5929709" y="232410"/>
                  </a:lnTo>
                  <a:lnTo>
                    <a:pt x="5929709" y="375920"/>
                  </a:lnTo>
                  <a:lnTo>
                    <a:pt x="6089729" y="232410"/>
                  </a:lnTo>
                  <a:lnTo>
                    <a:pt x="6092269" y="232410"/>
                  </a:lnTo>
                  <a:lnTo>
                    <a:pt x="6092269" y="144780"/>
                  </a:lnTo>
                  <a:close/>
                </a:path>
              </a:pathLst>
            </a:custGeom>
            <a:solidFill>
              <a:srgbClr val="8BC34A"/>
            </a:solidFill>
          </p:spPr>
          <p:txBody>
            <a:bodyPr/>
            <a:lstStyle/>
            <a:p>
              <a:pPr defTabSz="609630">
                <a:defRPr/>
              </a:pPr>
              <a:endParaRPr lang="en-US">
                <a:solidFill>
                  <a:prstClr val="white"/>
                </a:solidFill>
                <a:latin typeface="Arial"/>
              </a:endParaRPr>
            </a:p>
          </p:txBody>
        </p:sp>
      </p:grpSp>
      <p:sp>
        <p:nvSpPr>
          <p:cNvPr id="91" name="TextBox 59">
            <a:extLst>
              <a:ext uri="{FF2B5EF4-FFF2-40B4-BE49-F238E27FC236}">
                <a16:creationId xmlns:a16="http://schemas.microsoft.com/office/drawing/2014/main" id="{86E60CDC-09B5-49B9-812B-9E52367AE5EC}"/>
              </a:ext>
            </a:extLst>
          </p:cNvPr>
          <p:cNvSpPr txBox="1"/>
          <p:nvPr/>
        </p:nvSpPr>
        <p:spPr>
          <a:xfrm>
            <a:off x="8427160" y="2485647"/>
            <a:ext cx="1851736" cy="553998"/>
          </a:xfrm>
          <a:prstGeom prst="rect">
            <a:avLst/>
          </a:prstGeom>
        </p:spPr>
        <p:txBody>
          <a:bodyPr wrap="square" lIns="0" tIns="0" rIns="0" bIns="0" rtlCol="0" anchor="t">
            <a:spAutoFit/>
          </a:bodyPr>
          <a:lstStyle/>
          <a:p>
            <a:pPr algn="r" defTabSz="609660">
              <a:spcBef>
                <a:spcPct val="0"/>
              </a:spcBef>
              <a:defRPr/>
            </a:pPr>
            <a:r>
              <a:rPr lang="en-US">
                <a:solidFill>
                  <a:srgbClr val="FFFFFF"/>
                </a:solidFill>
                <a:latin typeface="Raleway SemiBold" panose="020B0703030101060003" pitchFamily="34" charset="0"/>
              </a:rPr>
              <a:t>92% CLIENT SATISFACTION</a:t>
            </a:r>
          </a:p>
        </p:txBody>
      </p:sp>
      <p:pic>
        <p:nvPicPr>
          <p:cNvPr id="76" name="Picture 52" descr="Vlog">
            <a:extLst>
              <a:ext uri="{FF2B5EF4-FFF2-40B4-BE49-F238E27FC236}">
                <a16:creationId xmlns:a16="http://schemas.microsoft.com/office/drawing/2014/main" id="{903430A9-FEFE-40AE-8161-5B78B5B6761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0441900" y="2465142"/>
            <a:ext cx="723790" cy="723790"/>
          </a:xfrm>
          <a:prstGeom prst="rect">
            <a:avLst/>
          </a:prstGeom>
        </p:spPr>
      </p:pic>
      <p:pic>
        <p:nvPicPr>
          <p:cNvPr id="2" name="Picture 52" descr="Tools">
            <a:extLst>
              <a:ext uri="{FF2B5EF4-FFF2-40B4-BE49-F238E27FC236}">
                <a16:creationId xmlns:a16="http://schemas.microsoft.com/office/drawing/2014/main" id="{FD31B19F-E152-42C3-A465-1A59339B55D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11287494" y="3844760"/>
            <a:ext cx="586122" cy="586122"/>
          </a:xfrm>
          <a:prstGeom prst="rect">
            <a:avLst/>
          </a:prstGeom>
        </p:spPr>
      </p:pic>
    </p:spTree>
    <p:extLst>
      <p:ext uri="{BB962C8B-B14F-4D97-AF65-F5344CB8AC3E}">
        <p14:creationId xmlns:p14="http://schemas.microsoft.com/office/powerpoint/2010/main" val="328749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9502-57F2-C5A4-9E5F-EDA37BCCEAB6}"/>
              </a:ext>
            </a:extLst>
          </p:cNvPr>
          <p:cNvSpPr>
            <a:spLocks noGrp="1"/>
          </p:cNvSpPr>
          <p:nvPr>
            <p:ph type="title"/>
          </p:nvPr>
        </p:nvSpPr>
        <p:spPr>
          <a:xfrm>
            <a:off x="1524000" y="4419885"/>
            <a:ext cx="9144000" cy="1641490"/>
          </a:xfrm>
        </p:spPr>
        <p:txBody>
          <a:bodyPr vert="horz" wrap="none" lIns="91440" tIns="45720" rIns="91440" bIns="45720" rtlCol="0" anchor="t">
            <a:normAutofit/>
          </a:bodyPr>
          <a:lstStyle/>
          <a:p>
            <a:pPr algn="ctr"/>
            <a:r>
              <a:rPr lang="en-US" sz="60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Security is a kitchen table issue</a:t>
            </a:r>
          </a:p>
        </p:txBody>
      </p:sp>
      <p:pic>
        <p:nvPicPr>
          <p:cNvPr id="5" name="Picture 4" descr="Modern kitchen">
            <a:extLst>
              <a:ext uri="{FF2B5EF4-FFF2-40B4-BE49-F238E27FC236}">
                <a16:creationId xmlns:a16="http://schemas.microsoft.com/office/drawing/2014/main" id="{99D8B314-AAC6-7D2D-C00A-70EC28F34F82}"/>
              </a:ext>
            </a:extLst>
          </p:cNvPr>
          <p:cNvPicPr>
            <a:picLocks noChangeAspect="1"/>
          </p:cNvPicPr>
          <p:nvPr/>
        </p:nvPicPr>
        <p:blipFill>
          <a:blip r:embed="rId4"/>
          <a:srcRect t="28653" b="29033"/>
          <a:stretch/>
        </p:blipFill>
        <p:spPr>
          <a:xfrm>
            <a:off x="20" y="10"/>
            <a:ext cx="12191980" cy="3443533"/>
          </a:xfrm>
          <a:prstGeom prst="rect">
            <a:avLst/>
          </a:prstGeom>
        </p:spPr>
      </p:pic>
      <p:sp>
        <p:nvSpPr>
          <p:cNvPr id="3" name="TextBox 2">
            <a:extLst>
              <a:ext uri="{FF2B5EF4-FFF2-40B4-BE49-F238E27FC236}">
                <a16:creationId xmlns:a16="http://schemas.microsoft.com/office/drawing/2014/main" id="{BC690725-11EC-1252-B210-75719E4995B1}"/>
              </a:ext>
            </a:extLst>
          </p:cNvPr>
          <p:cNvSpPr txBox="1"/>
          <p:nvPr/>
        </p:nvSpPr>
        <p:spPr>
          <a:xfrm>
            <a:off x="10699711" y="6488668"/>
            <a:ext cx="1446756" cy="369332"/>
          </a:xfrm>
          <a:prstGeom prst="rect">
            <a:avLst/>
          </a:prstGeom>
          <a:noFill/>
        </p:spPr>
        <p:txBody>
          <a:bodyPr wrap="square" rtlCol="0">
            <a:spAutoFit/>
          </a:bodyPr>
          <a:lstStyle/>
          <a:p>
            <a:pPr algn="r"/>
            <a:r>
              <a:rPr lang="en-US"/>
              <a:t>@shellninja</a:t>
            </a:r>
          </a:p>
        </p:txBody>
      </p:sp>
    </p:spTree>
    <p:extLst>
      <p:ext uri="{BB962C8B-B14F-4D97-AF65-F5344CB8AC3E}">
        <p14:creationId xmlns:p14="http://schemas.microsoft.com/office/powerpoint/2010/main" val="2355756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8AFEF-ADA7-7A05-4B51-AAB6B220A3CC}"/>
              </a:ext>
            </a:extLst>
          </p:cNvPr>
          <p:cNvSpPr>
            <a:spLocks noGrp="1"/>
          </p:cNvSpPr>
          <p:nvPr>
            <p:ph type="title"/>
          </p:nvPr>
        </p:nvSpPr>
        <p:spPr/>
        <p:txBody>
          <a:bodyPr/>
          <a:lstStyle/>
          <a:p>
            <a:r>
              <a:rPr lang="en-US" dirty="0"/>
              <a:t>Lessons Learned</a:t>
            </a:r>
          </a:p>
        </p:txBody>
      </p:sp>
      <p:sp>
        <p:nvSpPr>
          <p:cNvPr id="3" name="Content Placeholder 2">
            <a:extLst>
              <a:ext uri="{FF2B5EF4-FFF2-40B4-BE49-F238E27FC236}">
                <a16:creationId xmlns:a16="http://schemas.microsoft.com/office/drawing/2014/main" id="{9CAFF96A-530E-CF50-F058-9383EA156F79}"/>
              </a:ext>
            </a:extLst>
          </p:cNvPr>
          <p:cNvSpPr>
            <a:spLocks noGrp="1"/>
          </p:cNvSpPr>
          <p:nvPr>
            <p:ph sz="half" idx="1"/>
          </p:nvPr>
        </p:nvSpPr>
        <p:spPr/>
        <p:txBody>
          <a:bodyPr>
            <a:normAutofit fontScale="47500" lnSpcReduction="20000"/>
          </a:bodyPr>
          <a:lstStyle/>
          <a:p>
            <a:r>
              <a:rPr lang="en-US" dirty="0"/>
              <a:t>Treat the audit as an annual continuous improvement exercise</a:t>
            </a:r>
          </a:p>
          <a:p>
            <a:r>
              <a:rPr lang="en-US" dirty="0"/>
              <a:t>It takes about six months for a feature to be adopted. Expect a year before your security culture matures.</a:t>
            </a:r>
          </a:p>
          <a:p>
            <a:r>
              <a:rPr lang="en-US" sz="2800" dirty="0"/>
              <a:t>Align the Change Management procedures to your development process.</a:t>
            </a:r>
            <a:endParaRPr lang="en-US" dirty="0"/>
          </a:p>
          <a:p>
            <a:r>
              <a:rPr lang="en-US" sz="2800" dirty="0"/>
              <a:t>Pre-record videos of the tasks for walkthrough and share with audit team ahead of time this eliminates follow-up questions by addressing them from the pre-read rather than during the actual walkthrough.</a:t>
            </a:r>
          </a:p>
          <a:p>
            <a:r>
              <a:rPr lang="en-US" dirty="0"/>
              <a:t>Pin your IRP to your comm channels</a:t>
            </a:r>
          </a:p>
          <a:p>
            <a:r>
              <a:rPr lang="en-US" dirty="0"/>
              <a:t>Treat security tasks like bugs in grooming a sprint – top of the list.</a:t>
            </a:r>
          </a:p>
          <a:p>
            <a:r>
              <a:rPr lang="en-US" dirty="0"/>
              <a:t>Schedule ceremonies/required meetings at the next more frequent interval. For example, if it’s that Risk Committee meets quarterly as policy, meet monthly. People need to learn why they are there (see six-month rule).</a:t>
            </a:r>
          </a:p>
          <a:p>
            <a:r>
              <a:rPr lang="en-US" dirty="0"/>
              <a:t>Allow people the freedom to make mistakes, just because it’s resource that doesn’t meet policy doesn’t mean you have to enforce it like a cop.</a:t>
            </a:r>
          </a:p>
          <a:p>
            <a:endParaRPr lang="en-US" dirty="0"/>
          </a:p>
        </p:txBody>
      </p:sp>
      <p:sp>
        <p:nvSpPr>
          <p:cNvPr id="4" name="Content Placeholder 3">
            <a:extLst>
              <a:ext uri="{FF2B5EF4-FFF2-40B4-BE49-F238E27FC236}">
                <a16:creationId xmlns:a16="http://schemas.microsoft.com/office/drawing/2014/main" id="{3BDE24FC-A57F-6994-84B4-0B692B50777C}"/>
              </a:ext>
            </a:extLst>
          </p:cNvPr>
          <p:cNvSpPr>
            <a:spLocks noGrp="1"/>
          </p:cNvSpPr>
          <p:nvPr>
            <p:ph sz="half" idx="2"/>
          </p:nvPr>
        </p:nvSpPr>
        <p:spPr/>
        <p:txBody>
          <a:bodyPr>
            <a:normAutofit fontScale="47500" lnSpcReduction="20000"/>
          </a:bodyPr>
          <a:lstStyle/>
          <a:p>
            <a:r>
              <a:rPr lang="en-US" dirty="0"/>
              <a:t>Don’t ignore the business side of security – you’ve focused on your in-scope assets.</a:t>
            </a:r>
          </a:p>
          <a:p>
            <a:r>
              <a:rPr lang="en-US" dirty="0"/>
              <a:t>Responding to security questions in audit and for client questionnaires can be more art than science.</a:t>
            </a:r>
          </a:p>
          <a:p>
            <a:r>
              <a:rPr lang="en-US" dirty="0"/>
              <a:t>It’s the spirit of the control that’s important. While the ‘requirement’ may be to use X network tech, in reality the purpose is “isolation”… there are other paths, discuss with the audit team/compliance lead/</a:t>
            </a:r>
            <a:r>
              <a:rPr lang="en-US" dirty="0" err="1"/>
              <a:t>vCISO</a:t>
            </a:r>
            <a:endParaRPr lang="en-US" dirty="0"/>
          </a:p>
          <a:p>
            <a:r>
              <a:rPr lang="en-US" dirty="0"/>
              <a:t>Once we began owning our infrastructure new insights and capabilities around Cost Optimization emerge.</a:t>
            </a:r>
          </a:p>
          <a:p>
            <a:r>
              <a:rPr lang="en-US" dirty="0"/>
              <a:t>Make a mirror at the start of the year for evidence requests based on the prior audit</a:t>
            </a:r>
          </a:p>
          <a:p>
            <a:r>
              <a:rPr lang="en-US" dirty="0"/>
              <a:t>After a major overhaul, reach out to your cyber-risk insurance and see if you can get a discount.</a:t>
            </a:r>
          </a:p>
          <a:p>
            <a:r>
              <a:rPr lang="en-US" dirty="0"/>
              <a:t>Put the policies in a retrieval augmented LLM because you aren’t going to remember them. Use it for security questionnaires and quick lookups, better if citations are present.</a:t>
            </a:r>
          </a:p>
          <a:p>
            <a:r>
              <a:rPr lang="en-US" dirty="0"/>
              <a:t>Automated compliance or any other tooling is going to miss, a lot. No one ever said, run </a:t>
            </a:r>
            <a:r>
              <a:rPr lang="en-US" dirty="0" err="1"/>
              <a:t>npm</a:t>
            </a:r>
            <a:r>
              <a:rPr lang="en-US" dirty="0"/>
              <a:t> audit or </a:t>
            </a:r>
            <a:r>
              <a:rPr lang="en-US" dirty="0" err="1"/>
              <a:t>clamav</a:t>
            </a:r>
            <a:r>
              <a:rPr lang="en-US" dirty="0"/>
              <a:t> in the pipeline. No one ever said, secure the App Service’s internal SCM site. Use other tools.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70D4597B-B581-4966-5252-CC26368A3D21}"/>
              </a:ext>
            </a:extLst>
          </p:cNvPr>
          <p:cNvSpPr txBox="1"/>
          <p:nvPr/>
        </p:nvSpPr>
        <p:spPr>
          <a:xfrm>
            <a:off x="10699711" y="6488668"/>
            <a:ext cx="1446756" cy="369332"/>
          </a:xfrm>
          <a:prstGeom prst="rect">
            <a:avLst/>
          </a:prstGeom>
          <a:noFill/>
        </p:spPr>
        <p:txBody>
          <a:bodyPr wrap="square" rtlCol="0">
            <a:spAutoFit/>
          </a:bodyPr>
          <a:lstStyle/>
          <a:p>
            <a:pPr algn="r"/>
            <a:r>
              <a:rPr lang="en-US"/>
              <a:t>@shellninja</a:t>
            </a:r>
          </a:p>
        </p:txBody>
      </p:sp>
    </p:spTree>
    <p:extLst>
      <p:ext uri="{BB962C8B-B14F-4D97-AF65-F5344CB8AC3E}">
        <p14:creationId xmlns:p14="http://schemas.microsoft.com/office/powerpoint/2010/main" val="375685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6CCCE-3016-0F4F-EE06-BC6B76669024}"/>
              </a:ext>
            </a:extLst>
          </p:cNvPr>
          <p:cNvSpPr>
            <a:spLocks noGrp="1"/>
          </p:cNvSpPr>
          <p:nvPr>
            <p:ph type="title"/>
          </p:nvPr>
        </p:nvSpPr>
        <p:spPr/>
        <p:txBody>
          <a:bodyPr/>
          <a:lstStyle/>
          <a:p>
            <a:endParaRPr lang="en-US" dirty="0"/>
          </a:p>
        </p:txBody>
      </p:sp>
      <p:pic>
        <p:nvPicPr>
          <p:cNvPr id="9" name="Content Placeholder 8">
            <a:extLst>
              <a:ext uri="{FF2B5EF4-FFF2-40B4-BE49-F238E27FC236}">
                <a16:creationId xmlns:a16="http://schemas.microsoft.com/office/drawing/2014/main" id="{2E177E41-5A01-5F3E-69BC-94FBB3C377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68732"/>
          </a:xfrm>
        </p:spPr>
      </p:pic>
    </p:spTree>
    <p:extLst>
      <p:ext uri="{BB962C8B-B14F-4D97-AF65-F5344CB8AC3E}">
        <p14:creationId xmlns:p14="http://schemas.microsoft.com/office/powerpoint/2010/main" val="2007139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5F140-A44F-F2A7-90B2-8CD12424BD08}"/>
              </a:ext>
            </a:extLst>
          </p:cNvPr>
          <p:cNvSpPr>
            <a:spLocks noGrp="1"/>
          </p:cNvSpPr>
          <p:nvPr>
            <p:ph type="title"/>
          </p:nvPr>
        </p:nvSpPr>
        <p:spPr>
          <a:xfrm>
            <a:off x="8153400" y="1128094"/>
            <a:ext cx="3434180" cy="1415270"/>
          </a:xfrm>
        </p:spPr>
        <p:txBody>
          <a:bodyPr vert="horz" lIns="91440" tIns="45720" rIns="91440" bIns="45720" rtlCol="0" anchor="t">
            <a:normAutofit/>
          </a:bodyPr>
          <a:lstStyle/>
          <a:p>
            <a:r>
              <a:rPr lang="en-US" sz="3200" cap="all" spc="-300" baseline="0">
                <a:effectLst>
                  <a:outerShdw blurRad="469900" dist="342900" dir="5400000" sy="-20000" rotWithShape="0">
                    <a:prstClr val="black">
                      <a:alpha val="66000"/>
                    </a:prstClr>
                  </a:outerShdw>
                </a:effectLst>
              </a:rPr>
              <a:t>Incident: Achieve SOC 2 Compliance in under 90 days</a:t>
            </a:r>
          </a:p>
        </p:txBody>
      </p:sp>
      <p:sp>
        <p:nvSpPr>
          <p:cNvPr id="23" name="Content Placeholder 9">
            <a:extLst>
              <a:ext uri="{FF2B5EF4-FFF2-40B4-BE49-F238E27FC236}">
                <a16:creationId xmlns:a16="http://schemas.microsoft.com/office/drawing/2014/main" id="{F315F8F9-9CE0-C063-DDA6-B11C14C2191F}"/>
              </a:ext>
            </a:extLst>
          </p:cNvPr>
          <p:cNvSpPr>
            <a:spLocks noGrp="1"/>
          </p:cNvSpPr>
          <p:nvPr>
            <p:ph sz="half" idx="1"/>
          </p:nvPr>
        </p:nvSpPr>
        <p:spPr>
          <a:xfrm>
            <a:off x="8153400" y="2543364"/>
            <a:ext cx="3434180" cy="3599019"/>
          </a:xfrm>
        </p:spPr>
        <p:txBody>
          <a:bodyPr vert="horz" lIns="91440" tIns="45720" rIns="91440" bIns="45720" rtlCol="0">
            <a:normAutofit/>
          </a:bodyPr>
          <a:lstStyle/>
          <a:p>
            <a:endParaRPr lang="en-US" sz="2000"/>
          </a:p>
          <a:p>
            <a:endParaRPr lang="en-US" sz="2000"/>
          </a:p>
          <a:p>
            <a:endParaRPr lang="en-US" sz="2000"/>
          </a:p>
          <a:p>
            <a:endParaRPr lang="en-US" sz="2000"/>
          </a:p>
          <a:p>
            <a:r>
              <a:rPr lang="en-US" sz="2000"/>
              <a:t>Compliance Framework</a:t>
            </a:r>
          </a:p>
          <a:p>
            <a:pPr lvl="1"/>
            <a:r>
              <a:rPr lang="en-US" sz="1600"/>
              <a:t>Security</a:t>
            </a:r>
          </a:p>
          <a:p>
            <a:pPr lvl="1"/>
            <a:r>
              <a:rPr lang="en-US" sz="1600"/>
              <a:t>Availability</a:t>
            </a:r>
          </a:p>
          <a:p>
            <a:pPr lvl="1"/>
            <a:r>
              <a:rPr lang="en-US" sz="1600"/>
              <a:t>Processing Integrity</a:t>
            </a:r>
          </a:p>
          <a:p>
            <a:pPr lvl="1"/>
            <a:r>
              <a:rPr lang="en-US" sz="1600"/>
              <a:t>Confidentiality</a:t>
            </a:r>
          </a:p>
          <a:p>
            <a:pPr lvl="1"/>
            <a:r>
              <a:rPr lang="en-US" sz="1600"/>
              <a:t>Privacy</a:t>
            </a:r>
          </a:p>
          <a:p>
            <a:endParaRPr lang="en-US" sz="2000"/>
          </a:p>
        </p:txBody>
      </p:sp>
      <p:pic>
        <p:nvPicPr>
          <p:cNvPr id="6" name="Content Placeholder 7" descr="A blue circle with white text&#10;&#10;Description automatically generated">
            <a:extLst>
              <a:ext uri="{FF2B5EF4-FFF2-40B4-BE49-F238E27FC236}">
                <a16:creationId xmlns:a16="http://schemas.microsoft.com/office/drawing/2014/main" id="{12D62A93-BC16-640B-E77F-8071E93800F1}"/>
              </a:ext>
            </a:extLst>
          </p:cNvPr>
          <p:cNvPicPr>
            <a:picLocks noChangeAspect="1"/>
          </p:cNvPicPr>
          <p:nvPr/>
        </p:nvPicPr>
        <p:blipFill>
          <a:blip r:embed="rId3">
            <a:extLst>
              <a:ext uri="{28A0092B-C50C-407E-A947-70E740481C1C}">
                <a14:useLocalDpi xmlns:a14="http://schemas.microsoft.com/office/drawing/2010/main" val="0"/>
              </a:ext>
            </a:extLst>
          </a:blip>
          <a:srcRect t="5128" r="2" b="3803"/>
          <a:stretch/>
        </p:blipFill>
        <p:spPr>
          <a:xfrm>
            <a:off x="-9886" y="10"/>
            <a:ext cx="7572605" cy="6857990"/>
          </a:xfrm>
          <a:prstGeom prst="rect">
            <a:avLst/>
          </a:prstGeom>
        </p:spPr>
      </p:pic>
      <p:pic>
        <p:nvPicPr>
          <p:cNvPr id="3" name="Picture 2" descr="SOC 2 Meme1">
            <a:extLst>
              <a:ext uri="{FF2B5EF4-FFF2-40B4-BE49-F238E27FC236}">
                <a16:creationId xmlns:a16="http://schemas.microsoft.com/office/drawing/2014/main" id="{389CC576-9243-59EA-4BB3-ABD71FA371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986" t="11089" r="27145" b="10616"/>
          <a:stretch/>
        </p:blipFill>
        <p:spPr bwMode="auto">
          <a:xfrm>
            <a:off x="8153400" y="2887585"/>
            <a:ext cx="3524866" cy="34068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58E314-94E9-AF1A-7243-A44C68A059A9}"/>
              </a:ext>
            </a:extLst>
          </p:cNvPr>
          <p:cNvSpPr txBox="1"/>
          <p:nvPr/>
        </p:nvSpPr>
        <p:spPr>
          <a:xfrm>
            <a:off x="10699711" y="6488668"/>
            <a:ext cx="1446756" cy="369332"/>
          </a:xfrm>
          <a:prstGeom prst="rect">
            <a:avLst/>
          </a:prstGeom>
          <a:noFill/>
        </p:spPr>
        <p:txBody>
          <a:bodyPr wrap="square" rtlCol="0">
            <a:spAutoFit/>
          </a:bodyPr>
          <a:lstStyle/>
          <a:p>
            <a:pPr algn="r"/>
            <a:r>
              <a:rPr lang="en-US"/>
              <a:t>@shellninja</a:t>
            </a:r>
          </a:p>
        </p:txBody>
      </p:sp>
    </p:spTree>
    <p:extLst>
      <p:ext uri="{BB962C8B-B14F-4D97-AF65-F5344CB8AC3E}">
        <p14:creationId xmlns:p14="http://schemas.microsoft.com/office/powerpoint/2010/main" val="373482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81C8A89-BE72-F6A4-9847-0DD5951ACB55}"/>
              </a:ext>
            </a:extLst>
          </p:cNvPr>
          <p:cNvSpPr>
            <a:spLocks noGrp="1"/>
          </p:cNvSpPr>
          <p:nvPr>
            <p:ph type="title"/>
          </p:nvPr>
        </p:nvSpPr>
        <p:spPr>
          <a:xfrm>
            <a:off x="8146996" y="776243"/>
            <a:ext cx="3417713" cy="4827278"/>
          </a:xfrm>
        </p:spPr>
        <p:txBody>
          <a:bodyPr vert="horz" lIns="91440" tIns="45720" rIns="91440" bIns="45720" rtlCol="0" anchor="t">
            <a:normAutofit fontScale="90000"/>
          </a:bodyPr>
          <a:lstStyle/>
          <a:p>
            <a:pPr defTabSz="269748"/>
            <a:r>
              <a:rPr lang="en-US" sz="4800">
                <a:solidFill>
                  <a:schemeClr val="tx1"/>
                </a:solidFill>
              </a:rPr>
              <a:t>Where we started:</a:t>
            </a:r>
            <a:br>
              <a:rPr lang="en-US" sz="4800">
                <a:solidFill>
                  <a:schemeClr val="tx1"/>
                </a:solidFill>
              </a:rPr>
            </a:br>
            <a:br>
              <a:rPr lang="en-US" sz="4800">
                <a:solidFill>
                  <a:schemeClr val="tx1"/>
                </a:solidFill>
              </a:rPr>
            </a:br>
            <a:r>
              <a:rPr lang="en-US" sz="2700" kern="1200">
                <a:solidFill>
                  <a:schemeClr val="tx1"/>
                </a:solidFill>
                <a:latin typeface="+mn-lt"/>
                <a:ea typeface="+mn-ea"/>
                <a:cs typeface="+mn-cs"/>
              </a:rPr>
              <a:t>Strong DevOps culture</a:t>
            </a:r>
            <a:br>
              <a:rPr lang="en-US" sz="2700" kern="1200">
                <a:solidFill>
                  <a:schemeClr val="tx1"/>
                </a:solidFill>
                <a:latin typeface="+mn-lt"/>
                <a:ea typeface="+mn-ea"/>
                <a:cs typeface="+mn-cs"/>
              </a:rPr>
            </a:br>
            <a:br>
              <a:rPr lang="en-US" sz="2700" kern="1200">
                <a:solidFill>
                  <a:schemeClr val="tx1"/>
                </a:solidFill>
                <a:latin typeface="+mn-lt"/>
                <a:ea typeface="+mn-ea"/>
                <a:cs typeface="+mn-cs"/>
              </a:rPr>
            </a:br>
            <a:r>
              <a:rPr lang="en-US" sz="2700" kern="1200">
                <a:solidFill>
                  <a:schemeClr val="tx1"/>
                </a:solidFill>
                <a:latin typeface="+mn-lt"/>
                <a:ea typeface="+mn-ea"/>
                <a:cs typeface="+mn-cs"/>
              </a:rPr>
              <a:t>Lean, Agile Scrum – Done </a:t>
            </a:r>
            <a:r>
              <a:rPr lang="en-US" sz="2700" u="sng" kern="1200">
                <a:solidFill>
                  <a:schemeClr val="tx1"/>
                </a:solidFill>
                <a:latin typeface="+mn-lt"/>
                <a:ea typeface="+mn-ea"/>
                <a:cs typeface="+mn-cs"/>
              </a:rPr>
              <a:t>Right</a:t>
            </a:r>
            <a:br>
              <a:rPr lang="en-US" sz="2700" kern="1200">
                <a:solidFill>
                  <a:schemeClr val="tx1"/>
                </a:solidFill>
                <a:latin typeface="+mn-lt"/>
                <a:ea typeface="+mn-ea"/>
                <a:cs typeface="+mn-cs"/>
              </a:rPr>
            </a:br>
            <a:br>
              <a:rPr lang="en-US" sz="2700" kern="1200">
                <a:solidFill>
                  <a:schemeClr val="tx1"/>
                </a:solidFill>
                <a:latin typeface="+mn-lt"/>
                <a:ea typeface="+mn-ea"/>
                <a:cs typeface="+mn-cs"/>
              </a:rPr>
            </a:br>
            <a:r>
              <a:rPr lang="en-US" sz="2700" kern="1200">
                <a:solidFill>
                  <a:schemeClr val="tx1"/>
                </a:solidFill>
                <a:latin typeface="+mn-lt"/>
                <a:ea typeface="+mn-ea"/>
                <a:cs typeface="+mn-cs"/>
              </a:rPr>
              <a:t>Full CI/CD with </a:t>
            </a:r>
            <a:r>
              <a:rPr lang="en-US" sz="2700" b="1" kern="1200">
                <a:solidFill>
                  <a:schemeClr val="tx1"/>
                </a:solidFill>
                <a:latin typeface="+mn-lt"/>
                <a:ea typeface="+mn-ea"/>
                <a:cs typeface="+mn-cs"/>
              </a:rPr>
              <a:t>TESTS</a:t>
            </a:r>
            <a:br>
              <a:rPr lang="en-US" sz="2700" b="1" kern="1200">
                <a:solidFill>
                  <a:schemeClr val="tx1"/>
                </a:solidFill>
                <a:latin typeface="+mn-lt"/>
                <a:ea typeface="+mn-ea"/>
                <a:cs typeface="+mn-cs"/>
              </a:rPr>
            </a:br>
            <a:br>
              <a:rPr lang="en-US" sz="2700" b="1" kern="1200">
                <a:solidFill>
                  <a:schemeClr val="tx1"/>
                </a:solidFill>
                <a:latin typeface="+mn-lt"/>
                <a:ea typeface="+mn-ea"/>
                <a:cs typeface="+mn-cs"/>
              </a:rPr>
            </a:br>
            <a:r>
              <a:rPr lang="en-US" sz="2700" kern="1200">
                <a:solidFill>
                  <a:schemeClr val="tx1"/>
                </a:solidFill>
                <a:latin typeface="+mn-lt"/>
                <a:ea typeface="+mn-ea"/>
                <a:cs typeface="+mn-cs"/>
              </a:rPr>
              <a:t>Fully integrated operational data store</a:t>
            </a:r>
            <a:br>
              <a:rPr lang="en-US" sz="2700" kern="1200">
                <a:solidFill>
                  <a:schemeClr val="tx1"/>
                </a:solidFill>
                <a:latin typeface="+mn-lt"/>
                <a:ea typeface="+mn-ea"/>
                <a:cs typeface="+mn-cs"/>
              </a:rPr>
            </a:br>
            <a:br>
              <a:rPr lang="en-US" sz="2700" kern="1200">
                <a:solidFill>
                  <a:schemeClr val="tx1"/>
                </a:solidFill>
                <a:latin typeface="+mn-lt"/>
                <a:ea typeface="+mn-ea"/>
                <a:cs typeface="+mn-cs"/>
              </a:rPr>
            </a:br>
            <a:r>
              <a:rPr lang="en-US" sz="2700" kern="1200">
                <a:solidFill>
                  <a:schemeClr val="tx1"/>
                </a:solidFill>
                <a:latin typeface="+mn-lt"/>
                <a:ea typeface="+mn-ea"/>
                <a:cs typeface="+mn-cs"/>
              </a:rPr>
              <a:t>Do more with less</a:t>
            </a:r>
            <a:endParaRPr lang="en-US" sz="2700">
              <a:solidFill>
                <a:schemeClr val="tx1"/>
              </a:solidFill>
            </a:endParaRPr>
          </a:p>
        </p:txBody>
      </p:sp>
      <p:pic>
        <p:nvPicPr>
          <p:cNvPr id="16" name="Graphic 15" descr="Astronaut female with solid fill">
            <a:extLst>
              <a:ext uri="{FF2B5EF4-FFF2-40B4-BE49-F238E27FC236}">
                <a16:creationId xmlns:a16="http://schemas.microsoft.com/office/drawing/2014/main" id="{6D912530-997F-5851-F826-5402D63A8C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291" y="661266"/>
            <a:ext cx="2639477" cy="2639477"/>
          </a:xfrm>
          <a:prstGeom prst="rect">
            <a:avLst/>
          </a:prstGeom>
        </p:spPr>
      </p:pic>
      <p:pic>
        <p:nvPicPr>
          <p:cNvPr id="15" name="Graphic 14" descr="Astronaut female with solid fill">
            <a:extLst>
              <a:ext uri="{FF2B5EF4-FFF2-40B4-BE49-F238E27FC236}">
                <a16:creationId xmlns:a16="http://schemas.microsoft.com/office/drawing/2014/main" id="{E67C31C9-7757-E8FD-B2C7-B2CCF5EF9E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85146" y="3439653"/>
            <a:ext cx="2763244" cy="2763244"/>
          </a:xfrm>
          <a:prstGeom prst="rect">
            <a:avLst/>
          </a:prstGeom>
        </p:spPr>
      </p:pic>
      <p:pic>
        <p:nvPicPr>
          <p:cNvPr id="14" name="Graphic 13" descr="Astronaut female with solid fill">
            <a:extLst>
              <a:ext uri="{FF2B5EF4-FFF2-40B4-BE49-F238E27FC236}">
                <a16:creationId xmlns:a16="http://schemas.microsoft.com/office/drawing/2014/main" id="{E036E212-9BF9-E0C3-D1C0-0BF3DAD9B7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80675" y="1300907"/>
            <a:ext cx="2516029" cy="2516029"/>
          </a:xfrm>
          <a:prstGeom prst="rect">
            <a:avLst/>
          </a:prstGeom>
        </p:spPr>
      </p:pic>
      <p:sp>
        <p:nvSpPr>
          <p:cNvPr id="2" name="TextBox 1">
            <a:extLst>
              <a:ext uri="{FF2B5EF4-FFF2-40B4-BE49-F238E27FC236}">
                <a16:creationId xmlns:a16="http://schemas.microsoft.com/office/drawing/2014/main" id="{875E4510-C0EA-E832-5BD4-E08044D0EAC0}"/>
              </a:ext>
            </a:extLst>
          </p:cNvPr>
          <p:cNvSpPr txBox="1"/>
          <p:nvPr/>
        </p:nvSpPr>
        <p:spPr>
          <a:xfrm>
            <a:off x="10699711" y="6488668"/>
            <a:ext cx="1446756" cy="369332"/>
          </a:xfrm>
          <a:prstGeom prst="rect">
            <a:avLst/>
          </a:prstGeom>
          <a:noFill/>
        </p:spPr>
        <p:txBody>
          <a:bodyPr wrap="square" rtlCol="0">
            <a:spAutoFit/>
          </a:bodyPr>
          <a:lstStyle/>
          <a:p>
            <a:pPr algn="r"/>
            <a:r>
              <a:rPr lang="en-US"/>
              <a:t>@shellninja</a:t>
            </a:r>
          </a:p>
        </p:txBody>
      </p:sp>
    </p:spTree>
    <p:extLst>
      <p:ext uri="{BB962C8B-B14F-4D97-AF65-F5344CB8AC3E}">
        <p14:creationId xmlns:p14="http://schemas.microsoft.com/office/powerpoint/2010/main" val="3802303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DC6B4-2F7D-308B-C67A-42EFDD4EFCC6}"/>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2300" b="0" i="0" kern="1200">
                <a:solidFill>
                  <a:schemeClr val="tx1"/>
                </a:solidFill>
                <a:effectLst/>
                <a:latin typeface="+mj-lt"/>
                <a:ea typeface="+mj-ea"/>
                <a:cs typeface="+mj-cs"/>
              </a:rPr>
              <a:t>Saying 'what kind of an idiot doesn't know about the Yellowstone supervolcano' is so much more boring than telling someone about the Yellowstone supervolcano for the first time.</a:t>
            </a:r>
            <a:endParaRPr lang="en-US" sz="2300" kern="1200">
              <a:solidFill>
                <a:schemeClr val="tx1"/>
              </a:solidFill>
              <a:latin typeface="+mj-lt"/>
              <a:ea typeface="+mj-ea"/>
              <a:cs typeface="+mj-cs"/>
            </a:endParaRPr>
          </a:p>
        </p:txBody>
      </p:sp>
      <p:pic>
        <p:nvPicPr>
          <p:cNvPr id="8194" name="Picture 2" descr="Ten Thousand">
            <a:extLst>
              <a:ext uri="{FF2B5EF4-FFF2-40B4-BE49-F238E27FC236}">
                <a16:creationId xmlns:a16="http://schemas.microsoft.com/office/drawing/2014/main" id="{07BA8DF1-09BD-3242-826F-66268F00C89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21675" y="1170300"/>
            <a:ext cx="6589537" cy="4513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106986-92A3-4F7D-01B8-5A8A5C5ECA27}"/>
              </a:ext>
            </a:extLst>
          </p:cNvPr>
          <p:cNvSpPr txBox="1"/>
          <p:nvPr/>
        </p:nvSpPr>
        <p:spPr>
          <a:xfrm>
            <a:off x="8052496" y="4301656"/>
            <a:ext cx="2705619" cy="762618"/>
          </a:xfrm>
          <a:prstGeom prst="rect">
            <a:avLst/>
          </a:prstGeom>
        </p:spPr>
        <p:txBody>
          <a:bodyPr vert="horz" lIns="91440" tIns="45720" rIns="91440" bIns="45720" rtlCol="0" anchor="t">
            <a:normAutofit/>
          </a:bodyPr>
          <a:lstStyle/>
          <a:p>
            <a:pPr defTabSz="914400">
              <a:lnSpc>
                <a:spcPct val="90000"/>
              </a:lnSpc>
              <a:spcBef>
                <a:spcPts val="1000"/>
              </a:spcBef>
            </a:pPr>
            <a:r>
              <a:rPr lang="en-US" sz="2000" kern="1200">
                <a:solidFill>
                  <a:schemeClr val="tx1"/>
                </a:solidFill>
                <a:latin typeface="+mn-lt"/>
                <a:ea typeface="+mn-ea"/>
                <a:cs typeface="+mn-cs"/>
              </a:rPr>
              <a:t>https://xkcd.com/1053</a:t>
            </a:r>
          </a:p>
        </p:txBody>
      </p:sp>
      <p:sp>
        <p:nvSpPr>
          <p:cNvPr id="3" name="TextBox 2">
            <a:extLst>
              <a:ext uri="{FF2B5EF4-FFF2-40B4-BE49-F238E27FC236}">
                <a16:creationId xmlns:a16="http://schemas.microsoft.com/office/drawing/2014/main" id="{A559AE61-FE71-3BD3-7109-A1976313288E}"/>
              </a:ext>
            </a:extLst>
          </p:cNvPr>
          <p:cNvSpPr txBox="1"/>
          <p:nvPr/>
        </p:nvSpPr>
        <p:spPr>
          <a:xfrm>
            <a:off x="10699711" y="6488668"/>
            <a:ext cx="1446756" cy="369332"/>
          </a:xfrm>
          <a:prstGeom prst="rect">
            <a:avLst/>
          </a:prstGeom>
          <a:noFill/>
        </p:spPr>
        <p:txBody>
          <a:bodyPr wrap="square" rtlCol="0">
            <a:spAutoFit/>
          </a:bodyPr>
          <a:lstStyle/>
          <a:p>
            <a:pPr algn="r"/>
            <a:r>
              <a:rPr lang="en-US"/>
              <a:t>@shellninja</a:t>
            </a:r>
          </a:p>
        </p:txBody>
      </p:sp>
    </p:spTree>
    <p:extLst>
      <p:ext uri="{BB962C8B-B14F-4D97-AF65-F5344CB8AC3E}">
        <p14:creationId xmlns:p14="http://schemas.microsoft.com/office/powerpoint/2010/main" val="3225333261"/>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11F2F6C-758A-42BF-8A93-E1A9F416C883}">
  <we:reference id="wa200003964" version="1.0.0.0" store="en-US" storeType="OMEX"/>
  <we:alternateReferences>
    <we:reference id="wa200003964"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View</Template>
  <TotalTime>7248</TotalTime>
  <Words>2773</Words>
  <Application>Microsoft Macintosh PowerPoint</Application>
  <PresentationFormat>Widescreen</PresentationFormat>
  <Paragraphs>284</Paragraphs>
  <Slides>29</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Aptos</vt:lpstr>
      <vt:lpstr>Arial</vt:lpstr>
      <vt:lpstr>Calibri</vt:lpstr>
      <vt:lpstr>Corbel</vt:lpstr>
      <vt:lpstr>Raleway ExtraBold</vt:lpstr>
      <vt:lpstr>Raleway SemiBold</vt:lpstr>
      <vt:lpstr>Tahoma</vt:lpstr>
      <vt:lpstr>Depth</vt:lpstr>
      <vt:lpstr>Delivering Value through DevSecOps:  a Post-Incident Review</vt:lpstr>
      <vt:lpstr>David Hawthorne</vt:lpstr>
      <vt:lpstr>PowerPoint Presentation</vt:lpstr>
      <vt:lpstr>Security is a kitchen table issue</vt:lpstr>
      <vt:lpstr>Lessons Learned</vt:lpstr>
      <vt:lpstr>PowerPoint Presentation</vt:lpstr>
      <vt:lpstr>Incident: Achieve SOC 2 Compliance in under 90 days</vt:lpstr>
      <vt:lpstr>Where we started:  Strong DevOps culture  Lean, Agile Scrum – Done Right  Full CI/CD with TESTS  Fully integrated operational data store  Do more with less</vt:lpstr>
      <vt:lpstr>Saying 'what kind of an idiot doesn't know about the Yellowstone supervolcano' is so much more boring than telling someone about the Yellowstone supervolcano for the first time.</vt:lpstr>
      <vt:lpstr>How do you make a CoE of 1?</vt:lpstr>
      <vt:lpstr>You need to make CM for that!</vt:lpstr>
      <vt:lpstr>Three years later:</vt:lpstr>
      <vt:lpstr>SOC 2 </vt:lpstr>
      <vt:lpstr>Automated Compliance Vendors</vt:lpstr>
      <vt:lpstr>Automated Compliance:</vt:lpstr>
      <vt:lpstr>$10k-40k Estimated</vt:lpstr>
      <vt:lpstr>RETHINK   </vt:lpstr>
      <vt:lpstr>What if a tool could do more? Test your code for  vulnerabilities . Scale the team by creating quality gates.</vt:lpstr>
      <vt:lpstr>Steampipe</vt:lpstr>
      <vt:lpstr>Dashboards</vt:lpstr>
      <vt:lpstr>PowerPoint Presentation</vt:lpstr>
      <vt:lpstr>RETHINK – Access Reviews</vt:lpstr>
      <vt:lpstr>PowerPoint Presentation</vt:lpstr>
      <vt:lpstr>Sometimes it’s the tools you already have</vt:lpstr>
      <vt:lpstr>Evidence Requests</vt:lpstr>
      <vt:lpstr>RETHINK</vt:lpstr>
      <vt:lpstr>Evidence Requests are Tests</vt:lpstr>
      <vt:lpstr>Lessons Learned</vt:lpstr>
      <vt:lpstr>For more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Delivering Value through DevSecOps </dc:title>
  <dc:creator>David Hawthorne</dc:creator>
  <cp:lastModifiedBy>David Hawthorne</cp:lastModifiedBy>
  <cp:revision>6</cp:revision>
  <cp:lastPrinted>1601-01-01T00:00:00Z</cp:lastPrinted>
  <dcterms:created xsi:type="dcterms:W3CDTF">2024-08-12T17:36:13Z</dcterms:created>
  <dcterms:modified xsi:type="dcterms:W3CDTF">2024-08-21T14:02:01Z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5f8caa3-e340-44d6-834b-5bf8f7ef6aa4_Enabled">
    <vt:lpwstr>true</vt:lpwstr>
  </property>
  <property fmtid="{D5CDD505-2E9C-101B-9397-08002B2CF9AE}" pid="3" name="MSIP_Label_b5f8caa3-e340-44d6-834b-5bf8f7ef6aa4_SetDate">
    <vt:lpwstr>2024-08-12T21:47:29Z</vt:lpwstr>
  </property>
  <property fmtid="{D5CDD505-2E9C-101B-9397-08002B2CF9AE}" pid="4" name="MSIP_Label_b5f8caa3-e340-44d6-834b-5bf8f7ef6aa4_Method">
    <vt:lpwstr>Standard</vt:lpwstr>
  </property>
  <property fmtid="{D5CDD505-2E9C-101B-9397-08002B2CF9AE}" pid="5" name="MSIP_Label_b5f8caa3-e340-44d6-834b-5bf8f7ef6aa4_Name">
    <vt:lpwstr>Internal Use Only</vt:lpwstr>
  </property>
  <property fmtid="{D5CDD505-2E9C-101B-9397-08002B2CF9AE}" pid="6" name="MSIP_Label_b5f8caa3-e340-44d6-834b-5bf8f7ef6aa4_SiteId">
    <vt:lpwstr>8d9a783e-3161-415f-a69a-bc4ac4962e13</vt:lpwstr>
  </property>
  <property fmtid="{D5CDD505-2E9C-101B-9397-08002B2CF9AE}" pid="7" name="MSIP_Label_b5f8caa3-e340-44d6-834b-5bf8f7ef6aa4_ActionId">
    <vt:lpwstr>230d2d5a-1564-48cb-a206-2361d831262e</vt:lpwstr>
  </property>
  <property fmtid="{D5CDD505-2E9C-101B-9397-08002B2CF9AE}" pid="8" name="MSIP_Label_b5f8caa3-e340-44d6-834b-5bf8f7ef6aa4_ContentBits">
    <vt:lpwstr>0</vt:lpwstr>
  </property>
</Properties>
</file>